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9"/>
  </p:notesMasterIdLst>
  <p:sldIdLst>
    <p:sldId id="5554" r:id="rId5"/>
    <p:sldId id="9773" r:id="rId6"/>
    <p:sldId id="9770" r:id="rId7"/>
    <p:sldId id="9771" r:id="rId8"/>
    <p:sldId id="9772" r:id="rId9"/>
    <p:sldId id="9766" r:id="rId10"/>
    <p:sldId id="9762" r:id="rId11"/>
    <p:sldId id="9767" r:id="rId12"/>
    <p:sldId id="9768" r:id="rId13"/>
    <p:sldId id="9769" r:id="rId14"/>
    <p:sldId id="9670" r:id="rId15"/>
    <p:sldId id="5295" r:id="rId16"/>
    <p:sldId id="9764" r:id="rId17"/>
    <p:sldId id="9523" r:id="rId18"/>
  </p:sldIdLst>
  <p:sldSz cx="9144000" cy="5143500" type="screen16x9"/>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4156">
          <p15:clr>
            <a:srgbClr val="A4A3A4"/>
          </p15:clr>
        </p15:guide>
        <p15:guide id="3" orient="horz" pos="2069">
          <p15:clr>
            <a:srgbClr val="A4A3A4"/>
          </p15:clr>
        </p15:guide>
        <p15:guide id="4" orient="horz" pos="177">
          <p15:clr>
            <a:srgbClr val="A4A3A4"/>
          </p15:clr>
        </p15:guide>
        <p15:guide id="5" pos="191">
          <p15:clr>
            <a:srgbClr val="A4A3A4"/>
          </p15:clr>
        </p15:guide>
        <p15:guide id="6" pos="5585">
          <p15:clr>
            <a:srgbClr val="A4A3A4"/>
          </p15:clr>
        </p15:guide>
        <p15:guide id="7" pos="1006">
          <p15:clr>
            <a:srgbClr val="A4A3A4"/>
          </p15:clr>
        </p15:guide>
        <p15:guide id="8" pos="1097">
          <p15:clr>
            <a:srgbClr val="A4A3A4"/>
          </p15:clr>
        </p15:guide>
        <p15:guide id="9" pos="1920">
          <p15:clr>
            <a:srgbClr val="A4A3A4"/>
          </p15:clr>
        </p15:guide>
        <p15:guide id="10" pos="2011">
          <p15:clr>
            <a:srgbClr val="A4A3A4"/>
          </p15:clr>
        </p15:guide>
        <p15:guide id="11" pos="2834">
          <p15:clr>
            <a:srgbClr val="A4A3A4"/>
          </p15:clr>
        </p15:guide>
        <p15:guide id="12" pos="2928">
          <p15:clr>
            <a:srgbClr val="A4A3A4"/>
          </p15:clr>
        </p15:guide>
        <p15:guide id="13" pos="3751">
          <p15:clr>
            <a:srgbClr val="A4A3A4"/>
          </p15:clr>
        </p15:guide>
        <p15:guide id="14" pos="3842">
          <p15:clr>
            <a:srgbClr val="A4A3A4"/>
          </p15:clr>
        </p15:guide>
        <p15:guide id="15" pos="4669">
          <p15:clr>
            <a:srgbClr val="A4A3A4"/>
          </p15:clr>
        </p15:guide>
        <p15:guide id="16" pos="4755">
          <p15:clr>
            <a:srgbClr val="A4A3A4"/>
          </p15:clr>
        </p15:guide>
        <p15:guide id="17" pos="306">
          <p15:clr>
            <a:srgbClr val="A4A3A4"/>
          </p15:clr>
        </p15:guide>
        <p15:guide id="18" pos="425">
          <p15:clr>
            <a:srgbClr val="A4A3A4"/>
          </p15:clr>
        </p15:guide>
        <p15:guide id="19" orient="horz" pos="713">
          <p15:clr>
            <a:srgbClr val="A4A3A4"/>
          </p15:clr>
        </p15:guide>
        <p15:guide id="20" pos="158">
          <p15:clr>
            <a:srgbClr val="A4A3A4"/>
          </p15:clr>
        </p15:guide>
        <p15:guide id="21" pos="5602">
          <p15:clr>
            <a:srgbClr val="A4A3A4"/>
          </p15:clr>
        </p15:guide>
        <p15:guide id="22" pos="1020">
          <p15:clr>
            <a:srgbClr val="A4A3A4"/>
          </p15:clr>
        </p15:guide>
        <p15:guide id="23" pos="1111">
          <p15:clr>
            <a:srgbClr val="A4A3A4"/>
          </p15:clr>
        </p15:guide>
        <p15:guide id="24" pos="1927">
          <p15:clr>
            <a:srgbClr val="A4A3A4"/>
          </p15:clr>
        </p15:guide>
        <p15:guide id="25" pos="2018">
          <p15:clr>
            <a:srgbClr val="A4A3A4"/>
          </p15:clr>
        </p15:guide>
        <p15:guide id="26" pos="3742">
          <p15:clr>
            <a:srgbClr val="A4A3A4"/>
          </p15:clr>
        </p15:guide>
        <p15:guide id="27" pos="3833">
          <p15:clr>
            <a:srgbClr val="A4A3A4"/>
          </p15:clr>
        </p15:guide>
        <p15:guide id="28" pos="4649">
          <p15:clr>
            <a:srgbClr val="A4A3A4"/>
          </p15:clr>
        </p15:guide>
        <p15:guide id="29" pos="47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D1FB6B-1134-8859-66FE-8BB2A5405145}" name="P. K Sharma" initials="PKS" userId="S::sharma.pk@petrofac.com::d441ee30-8b52-4f73-a4bd-e93bbd76fc14" providerId="AD"/>
  <p188:author id="{04E798E7-3B59-26F8-A7E5-52D1BBAB8FAA}" name="Asif Rana" initials="AR" userId="S::asif.javaid@petrofac.com::02ea8f5c-445b-4791-a56b-e631fc39e7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a Rasul" initials="NR" lastIdx="1" clrIdx="0">
    <p:extLst>
      <p:ext uri="{19B8F6BF-5375-455C-9EA6-DF929625EA0E}">
        <p15:presenceInfo xmlns:p15="http://schemas.microsoft.com/office/powerpoint/2012/main" userId="S::nadia.rasul@petrofac.com::fa731e6d-145e-4310-b763-5c83499d3278" providerId="AD"/>
      </p:ext>
    </p:extLst>
  </p:cmAuthor>
  <p:cmAuthor id="2" name="Sophie Reid" initials="SR" lastIdx="7" clrIdx="1">
    <p:extLst>
      <p:ext uri="{19B8F6BF-5375-455C-9EA6-DF929625EA0E}">
        <p15:presenceInfo xmlns:p15="http://schemas.microsoft.com/office/powerpoint/2012/main" userId="S::Sophie.Reid@petrofac.com::0d6c15d3-ad5c-42c1-876a-31283aaa357a" providerId="AD"/>
      </p:ext>
    </p:extLst>
  </p:cmAuthor>
  <p:cmAuthor id="3" name="Asif Rana" initials="AR" lastIdx="2" clrIdx="2">
    <p:extLst>
      <p:ext uri="{19B8F6BF-5375-455C-9EA6-DF929625EA0E}">
        <p15:presenceInfo xmlns:p15="http://schemas.microsoft.com/office/powerpoint/2012/main" userId="S::asif.javaid@petrofac.com::02ea8f5c-445b-4791-a56b-e631fc39e773" providerId="AD"/>
      </p:ext>
    </p:extLst>
  </p:cmAuthor>
  <p:cmAuthor id="4" name="Bahram Chweich" initials="BC" lastIdx="7" clrIdx="3">
    <p:extLst>
      <p:ext uri="{19B8F6BF-5375-455C-9EA6-DF929625EA0E}">
        <p15:presenceInfo xmlns:p15="http://schemas.microsoft.com/office/powerpoint/2012/main" userId="S::bahram.chweich@petrofac.com::9b997e21-fb4a-4809-bb33-2cbe05dcc4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F26A22"/>
    <a:srgbClr val="C20808"/>
    <a:srgbClr val="CCCDCE"/>
    <a:srgbClr val="2DCCD3"/>
    <a:srgbClr val="BFBFBF"/>
    <a:srgbClr val="0993A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6C003-BC96-48C5-912F-CD572CDA534E}" v="1178" dt="2022-10-11T13:09:29.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22518" autoAdjust="0"/>
    <p:restoredTop sz="86455" autoAdjust="0"/>
  </p:normalViewPr>
  <p:slideViewPr>
    <p:cSldViewPr snapToGrid="0">
      <p:cViewPr varScale="1">
        <p:scale>
          <a:sx n="80" d="100"/>
          <a:sy n="80" d="100"/>
        </p:scale>
        <p:origin x="544" y="40"/>
      </p:cViewPr>
      <p:guideLst>
        <p:guide orient="horz" pos="720"/>
        <p:guide orient="horz" pos="4156"/>
        <p:guide orient="horz" pos="2069"/>
        <p:guide orient="horz" pos="177"/>
        <p:guide pos="191"/>
        <p:guide pos="5585"/>
        <p:guide pos="1006"/>
        <p:guide pos="1097"/>
        <p:guide pos="1920"/>
        <p:guide pos="2011"/>
        <p:guide pos="2834"/>
        <p:guide pos="2928"/>
        <p:guide pos="3751"/>
        <p:guide pos="3842"/>
        <p:guide pos="4669"/>
        <p:guide pos="4755"/>
        <p:guide pos="306"/>
        <p:guide pos="425"/>
        <p:guide orient="horz" pos="713"/>
        <p:guide pos="158"/>
        <p:guide pos="5602"/>
        <p:guide pos="1020"/>
        <p:guide pos="1111"/>
        <p:guide pos="1927"/>
        <p:guide pos="2018"/>
        <p:guide pos="3742"/>
        <p:guide pos="3833"/>
        <p:guide pos="4649"/>
        <p:guide pos="4740"/>
      </p:guideLst>
    </p:cSldViewPr>
  </p:slideViewPr>
  <p:outlineViewPr>
    <p:cViewPr>
      <p:scale>
        <a:sx n="33" d="100"/>
        <a:sy n="33" d="100"/>
      </p:scale>
      <p:origin x="0" y="-36288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halid.jahwari\Downloads\Enerdata_Power_Capacities_OM_1162628_166548406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halid.jahwari\Downloads\Enerdata_Power_Capacities_OM_1162628_166548406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halid.jahwari\Downloads\Enerdata_Power_Capacities_OM_1162628_166548406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hiba.tariq\Downloads\ProjectExport%20-%20EIC%20Oman%20(version%201).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accent1">
                    <a:lumMod val="75000"/>
                  </a:schemeClr>
                </a:solidFill>
                <a:latin typeface="+mn-lt"/>
                <a:ea typeface="+mn-ea"/>
                <a:cs typeface="+mn-cs"/>
              </a:defRPr>
            </a:pPr>
            <a:r>
              <a:rPr lang="fr-FR" sz="1200"/>
              <a:t>Installed capacities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0.1179024050565108"/>
          <c:y val="0.16587156605424322"/>
          <c:w val="0.7994931216931217"/>
          <c:h val="0.62189236111111101"/>
        </c:manualLayout>
      </c:layout>
      <c:barChart>
        <c:barDir val="col"/>
        <c:grouping val="stacked"/>
        <c:varyColors val="0"/>
        <c:ser>
          <c:idx val="0"/>
          <c:order val="0"/>
          <c:tx>
            <c:v>Nuclear</c:v>
          </c:tx>
          <c:spPr>
            <a:solidFill>
              <a:srgbClr val="EC6625"/>
            </a:solidFill>
            <a:ln>
              <a:noFill/>
            </a:ln>
            <a:effectLst/>
          </c:spPr>
          <c:invertIfNegative val="0"/>
          <c:dPt>
            <c:idx val="2"/>
            <c:invertIfNegative val="0"/>
            <c:bubble3D val="0"/>
            <c:spPr>
              <a:solidFill>
                <a:srgbClr val="EC6625"/>
              </a:solidFill>
              <a:ln>
                <a:noFill/>
              </a:ln>
              <a:effectLst/>
            </c:spPr>
            <c:extLst>
              <c:ext xmlns:c16="http://schemas.microsoft.com/office/drawing/2014/chart" uri="{C3380CC4-5D6E-409C-BE32-E72D297353CC}">
                <c16:uniqueId val="{00000001-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Performances'!$C$27:$J$27</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2-6491-4B54-8B3C-4A6D1F3E7272}"/>
            </c:ext>
          </c:extLst>
        </c:ser>
        <c:ser>
          <c:idx val="1"/>
          <c:order val="1"/>
          <c:tx>
            <c:v>Coal/Lignite</c:v>
          </c:tx>
          <c:spPr>
            <a:solidFill>
              <a:srgbClr val="854907"/>
            </a:solidFill>
            <a:ln>
              <a:noFill/>
            </a:ln>
            <a:effectLst/>
          </c:spPr>
          <c:invertIfNegative val="0"/>
          <c:dPt>
            <c:idx val="2"/>
            <c:invertIfNegative val="0"/>
            <c:bubble3D val="0"/>
            <c:spPr>
              <a:solidFill>
                <a:srgbClr val="854907"/>
              </a:solidFill>
              <a:ln>
                <a:noFill/>
              </a:ln>
              <a:effectLst/>
            </c:spPr>
            <c:extLst>
              <c:ext xmlns:c16="http://schemas.microsoft.com/office/drawing/2014/chart" uri="{C3380CC4-5D6E-409C-BE32-E72D297353CC}">
                <c16:uniqueId val="{00000004-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Performances'!$C$29:$J$29</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5-6491-4B54-8B3C-4A6D1F3E7272}"/>
            </c:ext>
          </c:extLst>
        </c:ser>
        <c:ser>
          <c:idx val="2"/>
          <c:order val="2"/>
          <c:tx>
            <c:v>Gas</c:v>
          </c:tx>
          <c:spPr>
            <a:solidFill>
              <a:srgbClr val="808080"/>
            </a:solidFill>
            <a:ln>
              <a:noFill/>
            </a:ln>
            <a:effectLst/>
          </c:spPr>
          <c:invertIfNegative val="0"/>
          <c:dPt>
            <c:idx val="2"/>
            <c:invertIfNegative val="0"/>
            <c:bubble3D val="0"/>
            <c:spPr>
              <a:solidFill>
                <a:srgbClr val="808080"/>
              </a:solidFill>
              <a:ln>
                <a:noFill/>
              </a:ln>
              <a:effectLst/>
            </c:spPr>
            <c:extLst>
              <c:ext xmlns:c16="http://schemas.microsoft.com/office/drawing/2014/chart" uri="{C3380CC4-5D6E-409C-BE32-E72D297353CC}">
                <c16:uniqueId val="{00000007-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Performances'!$C$30:$J$30</c:f>
              <c:numCache>
                <c:formatCode>#,##0</c:formatCode>
                <c:ptCount val="8"/>
                <c:pt idx="0">
                  <c:v>1109.5</c:v>
                </c:pt>
                <c:pt idx="1">
                  <c:v>2285.5</c:v>
                </c:pt>
                <c:pt idx="2">
                  <c:v>5600.5</c:v>
                </c:pt>
                <c:pt idx="3">
                  <c:v>9841.9</c:v>
                </c:pt>
                <c:pt idx="4">
                  <c:v>9841.9</c:v>
                </c:pt>
                <c:pt idx="5">
                  <c:v>8292.9</c:v>
                </c:pt>
                <c:pt idx="6">
                  <c:v>8227.9</c:v>
                </c:pt>
                <c:pt idx="7">
                  <c:v>0</c:v>
                </c:pt>
              </c:numCache>
            </c:numRef>
          </c:val>
          <c:extLst>
            <c:ext xmlns:c16="http://schemas.microsoft.com/office/drawing/2014/chart" uri="{C3380CC4-5D6E-409C-BE32-E72D297353CC}">
              <c16:uniqueId val="{00000008-6491-4B54-8B3C-4A6D1F3E7272}"/>
            </c:ext>
          </c:extLst>
        </c:ser>
        <c:ser>
          <c:idx val="3"/>
          <c:order val="3"/>
          <c:tx>
            <c:v>Oil</c:v>
          </c:tx>
          <c:spPr>
            <a:solidFill>
              <a:srgbClr val="000000"/>
            </a:solidFill>
            <a:ln>
              <a:noFill/>
            </a:ln>
            <a:effectLst/>
          </c:spPr>
          <c:invertIfNegative val="0"/>
          <c:dPt>
            <c:idx val="2"/>
            <c:invertIfNegative val="0"/>
            <c:bubble3D val="0"/>
            <c:spPr>
              <a:solidFill>
                <a:srgbClr val="000000"/>
              </a:solidFill>
              <a:ln>
                <a:noFill/>
              </a:ln>
              <a:effectLst/>
            </c:spPr>
            <c:extLst>
              <c:ext xmlns:c16="http://schemas.microsoft.com/office/drawing/2014/chart" uri="{C3380CC4-5D6E-409C-BE32-E72D297353CC}">
                <c16:uniqueId val="{0000000A-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Performances'!$C$31:$J$31</c:f>
              <c:numCache>
                <c:formatCode>#,##0</c:formatCode>
                <c:ptCount val="8"/>
                <c:pt idx="0">
                  <c:v>421.5</c:v>
                </c:pt>
                <c:pt idx="1">
                  <c:v>451.5</c:v>
                </c:pt>
                <c:pt idx="2">
                  <c:v>336.5</c:v>
                </c:pt>
                <c:pt idx="3">
                  <c:v>310.10000000000002</c:v>
                </c:pt>
                <c:pt idx="4">
                  <c:v>532.1</c:v>
                </c:pt>
                <c:pt idx="5">
                  <c:v>532.1</c:v>
                </c:pt>
                <c:pt idx="6">
                  <c:v>532.1</c:v>
                </c:pt>
                <c:pt idx="7">
                  <c:v>0</c:v>
                </c:pt>
              </c:numCache>
            </c:numRef>
          </c:val>
          <c:extLst>
            <c:ext xmlns:c16="http://schemas.microsoft.com/office/drawing/2014/chart" uri="{C3380CC4-5D6E-409C-BE32-E72D297353CC}">
              <c16:uniqueId val="{0000000B-6491-4B54-8B3C-4A6D1F3E7272}"/>
            </c:ext>
          </c:extLst>
        </c:ser>
        <c:ser>
          <c:idx val="4"/>
          <c:order val="4"/>
          <c:tx>
            <c:v>Biomass</c:v>
          </c:tx>
          <c:spPr>
            <a:solidFill>
              <a:srgbClr val="006A48"/>
            </a:solidFill>
            <a:ln>
              <a:noFill/>
            </a:ln>
            <a:effectLst/>
          </c:spPr>
          <c:invertIfNegative val="0"/>
          <c:dPt>
            <c:idx val="2"/>
            <c:invertIfNegative val="0"/>
            <c:bubble3D val="0"/>
            <c:spPr>
              <a:solidFill>
                <a:srgbClr val="006A48"/>
              </a:solidFill>
              <a:ln>
                <a:noFill/>
              </a:ln>
              <a:effectLst/>
            </c:spPr>
            <c:extLst>
              <c:ext xmlns:c16="http://schemas.microsoft.com/office/drawing/2014/chart" uri="{C3380CC4-5D6E-409C-BE32-E72D297353CC}">
                <c16:uniqueId val="{0000000D-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Performances'!$C$32:$J$32</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E-6491-4B54-8B3C-4A6D1F3E7272}"/>
            </c:ext>
          </c:extLst>
        </c:ser>
        <c:ser>
          <c:idx val="5"/>
          <c:order val="5"/>
          <c:tx>
            <c:v>Hydro</c:v>
          </c:tx>
          <c:spPr>
            <a:solidFill>
              <a:srgbClr val="00758F"/>
            </a:solidFill>
            <a:ln>
              <a:noFill/>
            </a:ln>
            <a:effectLst/>
          </c:spPr>
          <c:invertIfNegative val="0"/>
          <c:dPt>
            <c:idx val="2"/>
            <c:invertIfNegative val="0"/>
            <c:bubble3D val="0"/>
            <c:spPr>
              <a:solidFill>
                <a:srgbClr val="00758F"/>
              </a:solidFill>
              <a:ln>
                <a:noFill/>
              </a:ln>
              <a:effectLst/>
            </c:spPr>
            <c:extLst>
              <c:ext xmlns:c16="http://schemas.microsoft.com/office/drawing/2014/chart" uri="{C3380CC4-5D6E-409C-BE32-E72D297353CC}">
                <c16:uniqueId val="{00000010-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Performances'!$C$34:$J$34</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1-6491-4B54-8B3C-4A6D1F3E7272}"/>
            </c:ext>
          </c:extLst>
        </c:ser>
        <c:ser>
          <c:idx val="6"/>
          <c:order val="6"/>
          <c:tx>
            <c:v>Wind</c:v>
          </c:tx>
          <c:spPr>
            <a:solidFill>
              <a:srgbClr val="00A2D2"/>
            </a:solidFill>
            <a:ln>
              <a:noFill/>
            </a:ln>
            <a:effectLst/>
          </c:spPr>
          <c:invertIfNegative val="0"/>
          <c:dPt>
            <c:idx val="2"/>
            <c:invertIfNegative val="0"/>
            <c:bubble3D val="0"/>
            <c:spPr>
              <a:solidFill>
                <a:srgbClr val="00A2D2"/>
              </a:solidFill>
              <a:ln>
                <a:noFill/>
              </a:ln>
              <a:effectLst/>
            </c:spPr>
            <c:extLst>
              <c:ext xmlns:c16="http://schemas.microsoft.com/office/drawing/2014/chart" uri="{C3380CC4-5D6E-409C-BE32-E72D297353CC}">
                <c16:uniqueId val="{00000013-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Performances'!$C$35:$J$35</c:f>
              <c:numCache>
                <c:formatCode>#,##0</c:formatCode>
                <c:ptCount val="8"/>
                <c:pt idx="0">
                  <c:v>0</c:v>
                </c:pt>
                <c:pt idx="1">
                  <c:v>0</c:v>
                </c:pt>
                <c:pt idx="2">
                  <c:v>0</c:v>
                </c:pt>
                <c:pt idx="3">
                  <c:v>0</c:v>
                </c:pt>
                <c:pt idx="4">
                  <c:v>0</c:v>
                </c:pt>
                <c:pt idx="5">
                  <c:v>50</c:v>
                </c:pt>
                <c:pt idx="6">
                  <c:v>50</c:v>
                </c:pt>
                <c:pt idx="7">
                  <c:v>50</c:v>
                </c:pt>
              </c:numCache>
            </c:numRef>
          </c:val>
          <c:extLst>
            <c:ext xmlns:c16="http://schemas.microsoft.com/office/drawing/2014/chart" uri="{C3380CC4-5D6E-409C-BE32-E72D297353CC}">
              <c16:uniqueId val="{00000014-6491-4B54-8B3C-4A6D1F3E7272}"/>
            </c:ext>
          </c:extLst>
        </c:ser>
        <c:ser>
          <c:idx val="7"/>
          <c:order val="7"/>
          <c:tx>
            <c:v>Solar</c:v>
          </c:tx>
          <c:spPr>
            <a:solidFill>
              <a:srgbClr val="FFDC14"/>
            </a:solidFill>
            <a:ln>
              <a:noFill/>
            </a:ln>
            <a:effectLst/>
          </c:spPr>
          <c:invertIfNegative val="0"/>
          <c:dPt>
            <c:idx val="2"/>
            <c:invertIfNegative val="0"/>
            <c:bubble3D val="0"/>
            <c:spPr>
              <a:solidFill>
                <a:srgbClr val="FFDC14"/>
              </a:solidFill>
              <a:ln>
                <a:noFill/>
              </a:ln>
              <a:effectLst/>
            </c:spPr>
            <c:extLst>
              <c:ext xmlns:c16="http://schemas.microsoft.com/office/drawing/2014/chart" uri="{C3380CC4-5D6E-409C-BE32-E72D297353CC}">
                <c16:uniqueId val="{00000016-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Performances'!$C$36:$J$36</c:f>
              <c:numCache>
                <c:formatCode>#,##0</c:formatCode>
                <c:ptCount val="8"/>
                <c:pt idx="0">
                  <c:v>0</c:v>
                </c:pt>
                <c:pt idx="1">
                  <c:v>0</c:v>
                </c:pt>
                <c:pt idx="2">
                  <c:v>0</c:v>
                </c:pt>
                <c:pt idx="3">
                  <c:v>8</c:v>
                </c:pt>
                <c:pt idx="4">
                  <c:v>8</c:v>
                </c:pt>
                <c:pt idx="5">
                  <c:v>9</c:v>
                </c:pt>
                <c:pt idx="6">
                  <c:v>109</c:v>
                </c:pt>
                <c:pt idx="7">
                  <c:v>135</c:v>
                </c:pt>
              </c:numCache>
            </c:numRef>
          </c:val>
          <c:extLst>
            <c:ext xmlns:c16="http://schemas.microsoft.com/office/drawing/2014/chart" uri="{C3380CC4-5D6E-409C-BE32-E72D297353CC}">
              <c16:uniqueId val="{00000017-6491-4B54-8B3C-4A6D1F3E7272}"/>
            </c:ext>
          </c:extLst>
        </c:ser>
        <c:ser>
          <c:idx val="8"/>
          <c:order val="8"/>
          <c:tx>
            <c:v>Geothermal, Marine, etc</c:v>
          </c:tx>
          <c:spPr>
            <a:solidFill>
              <a:srgbClr val="887400"/>
            </a:solidFill>
            <a:ln>
              <a:noFill/>
            </a:ln>
            <a:effectLst/>
          </c:spPr>
          <c:invertIfNegative val="0"/>
          <c:dPt>
            <c:idx val="2"/>
            <c:invertIfNegative val="0"/>
            <c:bubble3D val="0"/>
            <c:spPr>
              <a:solidFill>
                <a:srgbClr val="887400"/>
              </a:solidFill>
              <a:ln>
                <a:noFill/>
              </a:ln>
              <a:effectLst/>
            </c:spPr>
            <c:extLst>
              <c:ext xmlns:c16="http://schemas.microsoft.com/office/drawing/2014/chart" uri="{C3380CC4-5D6E-409C-BE32-E72D297353CC}">
                <c16:uniqueId val="{00000019-6491-4B54-8B3C-4A6D1F3E7272}"/>
              </c:ext>
            </c:extLst>
          </c:dPt>
          <c:cat>
            <c:numRef>
              <c:f>'Power Sector Performances'!$C$26:$J$26</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Performances'!$C$37:$J$37</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A-6491-4B54-8B3C-4A6D1F3E7272}"/>
            </c:ext>
          </c:extLst>
        </c:ser>
        <c:dLbls>
          <c:showLegendKey val="0"/>
          <c:showVal val="0"/>
          <c:showCatName val="0"/>
          <c:showSerName val="0"/>
          <c:showPercent val="0"/>
          <c:showBubbleSize val="0"/>
        </c:dLbls>
        <c:gapWidth val="100"/>
        <c:overlap val="100"/>
        <c:axId val="372361648"/>
        <c:axId val="364625616"/>
      </c:barChart>
      <c:catAx>
        <c:axId val="37236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crossAx val="364625616"/>
        <c:crosses val="autoZero"/>
        <c:auto val="1"/>
        <c:lblAlgn val="ctr"/>
        <c:lblOffset val="100"/>
        <c:noMultiLvlLbl val="0"/>
      </c:catAx>
      <c:valAx>
        <c:axId val="36462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600" b="0" i="0" u="none" strike="noStrike" kern="1200" baseline="0">
                    <a:solidFill>
                      <a:schemeClr val="accent1">
                        <a:lumMod val="75000"/>
                      </a:schemeClr>
                    </a:solidFill>
                    <a:latin typeface="+mn-lt"/>
                    <a:ea typeface="+mn-ea"/>
                    <a:cs typeface="+mn-cs"/>
                  </a:defRPr>
                </a:pPr>
                <a:r>
                  <a:rPr lang="fr-FR"/>
                  <a:t>MW</a:t>
                </a:r>
              </a:p>
            </c:rich>
          </c:tx>
          <c:layout>
            <c:manualLayout>
              <c:xMode val="edge"/>
              <c:yMode val="edge"/>
              <c:x val="2.5072074568503525E-2"/>
              <c:y val="4.6527777777777786E-2"/>
            </c:manualLayout>
          </c:layout>
          <c:overlay val="0"/>
          <c:spPr>
            <a:noFill/>
            <a:ln>
              <a:noFill/>
            </a:ln>
            <a:effectLst/>
          </c:spPr>
          <c:txPr>
            <a:bodyPr rot="0" spcFirstLastPara="1" vertOverflow="ellipsis" wrap="square" anchor="ctr" anchorCtr="1"/>
            <a:lstStyle/>
            <a:p>
              <a:pPr>
                <a:defRPr sz="600" b="0" i="0" u="none" strike="noStrike" kern="1200" baseline="0">
                  <a:solidFill>
                    <a:schemeClr val="accent1">
                      <a:lumMod val="7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crossAx val="372361648"/>
        <c:crosses val="autoZero"/>
        <c:crossBetween val="between"/>
      </c:valAx>
      <c:spPr>
        <a:solidFill>
          <a:schemeClr val="bg1"/>
        </a:solidFill>
        <a:ln>
          <a:solidFill>
            <a:sysClr val="window" lastClr="FFFFFF">
              <a:lumMod val="85000"/>
            </a:sysClr>
          </a:solidFill>
        </a:ln>
        <a:effectLst/>
      </c:spPr>
    </c:plotArea>
    <c:legend>
      <c:legendPos val="b"/>
      <c:legendEntry>
        <c:idx val="0"/>
        <c:delete val="1"/>
      </c:legendEntry>
      <c:legendEntry>
        <c:idx val="1"/>
        <c:delete val="1"/>
      </c:legendEntry>
      <c:legendEntry>
        <c:idx val="4"/>
        <c:delete val="1"/>
      </c:legendEntry>
      <c:legendEntry>
        <c:idx val="5"/>
        <c:delete val="1"/>
      </c:legendEntry>
      <c:legendEntry>
        <c:idx val="8"/>
        <c:delete val="1"/>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accent1">
                  <a:lumMod val="75000"/>
                </a:schemeClr>
              </a:solidFill>
              <a:latin typeface="+mn-lt"/>
              <a:ea typeface="+mn-ea"/>
              <a:cs typeface="+mn-cs"/>
            </a:defRPr>
          </a:pPr>
          <a:endParaRPr lang="en-US"/>
        </a:p>
      </c:txPr>
    </c:legend>
    <c:plotVisOnly val="1"/>
    <c:dispBlanksAs val="zero"/>
    <c:showDLblsOverMax val="0"/>
    <c:extLst/>
  </c:chart>
  <c:spPr>
    <a:solidFill>
      <a:schemeClr val="bg1">
        <a:lumMod val="95000"/>
      </a:schemeClr>
    </a:solidFill>
    <a:ln w="9525" cap="flat" cmpd="sng" algn="ctr">
      <a:solidFill>
        <a:schemeClr val="accent1">
          <a:lumMod val="75000"/>
        </a:schemeClr>
      </a:solidFill>
      <a:round/>
    </a:ln>
    <a:effectLst/>
  </c:spPr>
  <c:txPr>
    <a:bodyPr/>
    <a:lstStyle/>
    <a:p>
      <a:pPr>
        <a:defRPr sz="600">
          <a:solidFill>
            <a:schemeClr val="accent1">
              <a:lumMod val="7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accent1">
                    <a:lumMod val="75000"/>
                  </a:schemeClr>
                </a:solidFill>
                <a:latin typeface="+mn-lt"/>
                <a:ea typeface="+mn-ea"/>
                <a:cs typeface="+mn-cs"/>
              </a:defRPr>
            </a:pPr>
            <a:r>
              <a:rPr lang="fr-FR" sz="1100"/>
              <a:t>Power generation</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0.1179024050565108"/>
          <c:y val="0.16587156605424322"/>
          <c:w val="0.7994931216931217"/>
          <c:h val="0.62189236111111101"/>
        </c:manualLayout>
      </c:layout>
      <c:barChart>
        <c:barDir val="col"/>
        <c:grouping val="stacked"/>
        <c:varyColors val="0"/>
        <c:ser>
          <c:idx val="0"/>
          <c:order val="0"/>
          <c:tx>
            <c:strRef>
              <c:f>'Power Sector Performances'!$B$75</c:f>
              <c:strCache>
                <c:ptCount val="1"/>
                <c:pt idx="0">
                  <c:v>Nuclear</c:v>
                </c:pt>
              </c:strCache>
            </c:strRef>
          </c:tx>
          <c:spPr>
            <a:solidFill>
              <a:srgbClr val="EC6625"/>
            </a:solidFill>
            <a:ln>
              <a:noFill/>
            </a:ln>
            <a:effectLst/>
          </c:spPr>
          <c:invertIfNegative val="0"/>
          <c:dPt>
            <c:idx val="2"/>
            <c:invertIfNegative val="0"/>
            <c:bubble3D val="0"/>
            <c:spPr>
              <a:solidFill>
                <a:srgbClr val="EC6625"/>
              </a:solidFill>
              <a:ln>
                <a:noFill/>
              </a:ln>
              <a:effectLst/>
            </c:spPr>
            <c:extLst>
              <c:ext xmlns:c16="http://schemas.microsoft.com/office/drawing/2014/chart" uri="{C3380CC4-5D6E-409C-BE32-E72D297353CC}">
                <c16:uniqueId val="{00000001-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Performances'!$C$75:$J$75</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2-EF50-42DB-B782-9A014A6E9E60}"/>
            </c:ext>
          </c:extLst>
        </c:ser>
        <c:ser>
          <c:idx val="1"/>
          <c:order val="1"/>
          <c:tx>
            <c:strRef>
              <c:f>'Power Sector Performances'!$B$77</c:f>
              <c:strCache>
                <c:ptCount val="1"/>
                <c:pt idx="0">
                  <c:v>Coal/Lignite</c:v>
                </c:pt>
              </c:strCache>
            </c:strRef>
          </c:tx>
          <c:spPr>
            <a:solidFill>
              <a:srgbClr val="854907"/>
            </a:solidFill>
            <a:ln>
              <a:noFill/>
            </a:ln>
            <a:effectLst/>
          </c:spPr>
          <c:invertIfNegative val="0"/>
          <c:dPt>
            <c:idx val="2"/>
            <c:invertIfNegative val="0"/>
            <c:bubble3D val="0"/>
            <c:spPr>
              <a:solidFill>
                <a:srgbClr val="854907"/>
              </a:solidFill>
              <a:ln>
                <a:noFill/>
              </a:ln>
              <a:effectLst/>
            </c:spPr>
            <c:extLst>
              <c:ext xmlns:c16="http://schemas.microsoft.com/office/drawing/2014/chart" uri="{C3380CC4-5D6E-409C-BE32-E72D297353CC}">
                <c16:uniqueId val="{00000004-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Performances'!$C$77:$J$77</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5-EF50-42DB-B782-9A014A6E9E60}"/>
            </c:ext>
          </c:extLst>
        </c:ser>
        <c:ser>
          <c:idx val="2"/>
          <c:order val="2"/>
          <c:tx>
            <c:strRef>
              <c:f>'Power Sector Performances'!$B$78</c:f>
              <c:strCache>
                <c:ptCount val="1"/>
                <c:pt idx="0">
                  <c:v>Gas</c:v>
                </c:pt>
              </c:strCache>
            </c:strRef>
          </c:tx>
          <c:spPr>
            <a:solidFill>
              <a:srgbClr val="808080"/>
            </a:solidFill>
            <a:ln>
              <a:noFill/>
            </a:ln>
            <a:effectLst/>
          </c:spPr>
          <c:invertIfNegative val="0"/>
          <c:dPt>
            <c:idx val="2"/>
            <c:invertIfNegative val="0"/>
            <c:bubble3D val="0"/>
            <c:spPr>
              <a:solidFill>
                <a:srgbClr val="808080"/>
              </a:solidFill>
              <a:ln>
                <a:noFill/>
              </a:ln>
              <a:effectLst/>
            </c:spPr>
            <c:extLst>
              <c:ext xmlns:c16="http://schemas.microsoft.com/office/drawing/2014/chart" uri="{C3380CC4-5D6E-409C-BE32-E72D297353CC}">
                <c16:uniqueId val="{00000007-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Performances'!$C$78:$J$78</c:f>
              <c:numCache>
                <c:formatCode>#,##0</c:formatCode>
                <c:ptCount val="8"/>
                <c:pt idx="0">
                  <c:v>3674</c:v>
                </c:pt>
                <c:pt idx="1">
                  <c:v>7547</c:v>
                </c:pt>
                <c:pt idx="2">
                  <c:v>19374</c:v>
                </c:pt>
                <c:pt idx="3">
                  <c:v>35087.599999999999</c:v>
                </c:pt>
                <c:pt idx="4">
                  <c:v>36584</c:v>
                </c:pt>
                <c:pt idx="5">
                  <c:v>37128</c:v>
                </c:pt>
                <c:pt idx="6">
                  <c:v>36791.932176000002</c:v>
                </c:pt>
                <c:pt idx="7">
                  <c:v>0</c:v>
                </c:pt>
              </c:numCache>
            </c:numRef>
          </c:val>
          <c:extLst>
            <c:ext xmlns:c16="http://schemas.microsoft.com/office/drawing/2014/chart" uri="{C3380CC4-5D6E-409C-BE32-E72D297353CC}">
              <c16:uniqueId val="{00000008-EF50-42DB-B782-9A014A6E9E60}"/>
            </c:ext>
          </c:extLst>
        </c:ser>
        <c:ser>
          <c:idx val="3"/>
          <c:order val="3"/>
          <c:tx>
            <c:strRef>
              <c:f>'Power Sector Performances'!$B$79</c:f>
              <c:strCache>
                <c:ptCount val="1"/>
                <c:pt idx="0">
                  <c:v>Oil</c:v>
                </c:pt>
              </c:strCache>
            </c:strRef>
          </c:tx>
          <c:spPr>
            <a:solidFill>
              <a:srgbClr val="000000"/>
            </a:solidFill>
            <a:ln>
              <a:noFill/>
            </a:ln>
            <a:effectLst/>
          </c:spPr>
          <c:invertIfNegative val="0"/>
          <c:dPt>
            <c:idx val="2"/>
            <c:invertIfNegative val="0"/>
            <c:bubble3D val="0"/>
            <c:spPr>
              <a:solidFill>
                <a:srgbClr val="000000"/>
              </a:solidFill>
              <a:ln>
                <a:noFill/>
              </a:ln>
              <a:effectLst/>
            </c:spPr>
            <c:extLst>
              <c:ext xmlns:c16="http://schemas.microsoft.com/office/drawing/2014/chart" uri="{C3380CC4-5D6E-409C-BE32-E72D297353CC}">
                <c16:uniqueId val="{0000000A-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Performances'!$C$79:$J$79</c:f>
              <c:numCache>
                <c:formatCode>#,##0</c:formatCode>
                <c:ptCount val="8"/>
                <c:pt idx="0">
                  <c:v>827</c:v>
                </c:pt>
                <c:pt idx="1">
                  <c:v>1564</c:v>
                </c:pt>
                <c:pt idx="2">
                  <c:v>445</c:v>
                </c:pt>
                <c:pt idx="3">
                  <c:v>1038.3</c:v>
                </c:pt>
                <c:pt idx="4">
                  <c:v>1130</c:v>
                </c:pt>
                <c:pt idx="5">
                  <c:v>1205</c:v>
                </c:pt>
                <c:pt idx="6">
                  <c:v>1036.1109369999999</c:v>
                </c:pt>
                <c:pt idx="7">
                  <c:v>0</c:v>
                </c:pt>
              </c:numCache>
            </c:numRef>
          </c:val>
          <c:extLst>
            <c:ext xmlns:c16="http://schemas.microsoft.com/office/drawing/2014/chart" uri="{C3380CC4-5D6E-409C-BE32-E72D297353CC}">
              <c16:uniqueId val="{0000000B-EF50-42DB-B782-9A014A6E9E60}"/>
            </c:ext>
          </c:extLst>
        </c:ser>
        <c:ser>
          <c:idx val="4"/>
          <c:order val="4"/>
          <c:tx>
            <c:strRef>
              <c:f>'Power Sector Performances'!$B$80</c:f>
              <c:strCache>
                <c:ptCount val="1"/>
                <c:pt idx="0">
                  <c:v>Biomass</c:v>
                </c:pt>
              </c:strCache>
            </c:strRef>
          </c:tx>
          <c:spPr>
            <a:solidFill>
              <a:srgbClr val="006A48"/>
            </a:solidFill>
            <a:ln>
              <a:noFill/>
            </a:ln>
            <a:effectLst/>
          </c:spPr>
          <c:invertIfNegative val="0"/>
          <c:dPt>
            <c:idx val="2"/>
            <c:invertIfNegative val="0"/>
            <c:bubble3D val="0"/>
            <c:spPr>
              <a:solidFill>
                <a:srgbClr val="006A48"/>
              </a:solidFill>
              <a:ln>
                <a:noFill/>
              </a:ln>
              <a:effectLst/>
            </c:spPr>
            <c:extLst>
              <c:ext xmlns:c16="http://schemas.microsoft.com/office/drawing/2014/chart" uri="{C3380CC4-5D6E-409C-BE32-E72D297353CC}">
                <c16:uniqueId val="{0000000D-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Performances'!$C$80:$J$80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E-EF50-42DB-B782-9A014A6E9E60}"/>
            </c:ext>
          </c:extLst>
        </c:ser>
        <c:ser>
          <c:idx val="5"/>
          <c:order val="5"/>
          <c:tx>
            <c:strRef>
              <c:f>'Power Sector Performances'!$B$82</c:f>
              <c:strCache>
                <c:ptCount val="1"/>
                <c:pt idx="0">
                  <c:v>Hydro</c:v>
                </c:pt>
              </c:strCache>
            </c:strRef>
          </c:tx>
          <c:spPr>
            <a:solidFill>
              <a:srgbClr val="00758F"/>
            </a:solidFill>
            <a:ln>
              <a:noFill/>
            </a:ln>
            <a:effectLst/>
          </c:spPr>
          <c:invertIfNegative val="0"/>
          <c:dPt>
            <c:idx val="2"/>
            <c:invertIfNegative val="0"/>
            <c:bubble3D val="0"/>
            <c:spPr>
              <a:solidFill>
                <a:srgbClr val="00758F"/>
              </a:solidFill>
              <a:ln>
                <a:noFill/>
              </a:ln>
              <a:effectLst/>
            </c:spPr>
            <c:extLst>
              <c:ext xmlns:c16="http://schemas.microsoft.com/office/drawing/2014/chart" uri="{C3380CC4-5D6E-409C-BE32-E72D297353CC}">
                <c16:uniqueId val="{00000010-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Performances'!$C$82:$J$82</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1-EF50-42DB-B782-9A014A6E9E60}"/>
            </c:ext>
          </c:extLst>
        </c:ser>
        <c:ser>
          <c:idx val="6"/>
          <c:order val="6"/>
          <c:tx>
            <c:strRef>
              <c:f>'Power Sector Performances'!$B$83</c:f>
              <c:strCache>
                <c:ptCount val="1"/>
                <c:pt idx="0">
                  <c:v>Wind</c:v>
                </c:pt>
              </c:strCache>
            </c:strRef>
          </c:tx>
          <c:spPr>
            <a:solidFill>
              <a:srgbClr val="00A2D2"/>
            </a:solidFill>
            <a:ln>
              <a:noFill/>
            </a:ln>
            <a:effectLst/>
          </c:spPr>
          <c:invertIfNegative val="0"/>
          <c:dPt>
            <c:idx val="2"/>
            <c:invertIfNegative val="0"/>
            <c:bubble3D val="0"/>
            <c:spPr>
              <a:solidFill>
                <a:srgbClr val="00A2D2"/>
              </a:solidFill>
              <a:ln>
                <a:noFill/>
              </a:ln>
              <a:effectLst/>
            </c:spPr>
            <c:extLst>
              <c:ext xmlns:c16="http://schemas.microsoft.com/office/drawing/2014/chart" uri="{C3380CC4-5D6E-409C-BE32-E72D297353CC}">
                <c16:uniqueId val="{00000013-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Performances'!$C$83:$J$83</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4-EF50-42DB-B782-9A014A6E9E60}"/>
            </c:ext>
          </c:extLst>
        </c:ser>
        <c:ser>
          <c:idx val="7"/>
          <c:order val="7"/>
          <c:tx>
            <c:strRef>
              <c:f>'Power Sector Performances'!$B$84</c:f>
              <c:strCache>
                <c:ptCount val="1"/>
                <c:pt idx="0">
                  <c:v>Solar</c:v>
                </c:pt>
              </c:strCache>
            </c:strRef>
          </c:tx>
          <c:spPr>
            <a:solidFill>
              <a:srgbClr val="FFDC14"/>
            </a:solidFill>
            <a:ln>
              <a:noFill/>
            </a:ln>
            <a:effectLst/>
          </c:spPr>
          <c:invertIfNegative val="0"/>
          <c:dPt>
            <c:idx val="2"/>
            <c:invertIfNegative val="0"/>
            <c:bubble3D val="0"/>
            <c:spPr>
              <a:solidFill>
                <a:srgbClr val="FFDC14"/>
              </a:solidFill>
              <a:ln>
                <a:noFill/>
              </a:ln>
              <a:effectLst/>
            </c:spPr>
            <c:extLst>
              <c:ext xmlns:c16="http://schemas.microsoft.com/office/drawing/2014/chart" uri="{C3380CC4-5D6E-409C-BE32-E72D297353CC}">
                <c16:uniqueId val="{00000016-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Performances'!$C$84:$J$84</c:f>
              <c:numCache>
                <c:formatCode>#,##0</c:formatCode>
                <c:ptCount val="8"/>
                <c:pt idx="0">
                  <c:v>0</c:v>
                </c:pt>
                <c:pt idx="1">
                  <c:v>0</c:v>
                </c:pt>
                <c:pt idx="2">
                  <c:v>0</c:v>
                </c:pt>
                <c:pt idx="3">
                  <c:v>3.7189999999999999</c:v>
                </c:pt>
                <c:pt idx="4">
                  <c:v>4.0389999999999997</c:v>
                </c:pt>
                <c:pt idx="5">
                  <c:v>3.919</c:v>
                </c:pt>
                <c:pt idx="6">
                  <c:v>3.919</c:v>
                </c:pt>
                <c:pt idx="7">
                  <c:v>0</c:v>
                </c:pt>
              </c:numCache>
            </c:numRef>
          </c:val>
          <c:extLst>
            <c:ext xmlns:c16="http://schemas.microsoft.com/office/drawing/2014/chart" uri="{C3380CC4-5D6E-409C-BE32-E72D297353CC}">
              <c16:uniqueId val="{00000017-EF50-42DB-B782-9A014A6E9E60}"/>
            </c:ext>
          </c:extLst>
        </c:ser>
        <c:ser>
          <c:idx val="8"/>
          <c:order val="8"/>
          <c:tx>
            <c:strRef>
              <c:f>'Power Sector Performances'!$B$85</c:f>
              <c:strCache>
                <c:ptCount val="1"/>
                <c:pt idx="0">
                  <c:v>Geothermal, Marine, etc</c:v>
                </c:pt>
              </c:strCache>
            </c:strRef>
          </c:tx>
          <c:spPr>
            <a:solidFill>
              <a:srgbClr val="887400"/>
            </a:solidFill>
            <a:ln>
              <a:noFill/>
            </a:ln>
            <a:effectLst/>
          </c:spPr>
          <c:invertIfNegative val="0"/>
          <c:dPt>
            <c:idx val="2"/>
            <c:invertIfNegative val="0"/>
            <c:bubble3D val="0"/>
            <c:spPr>
              <a:solidFill>
                <a:srgbClr val="887400"/>
              </a:solidFill>
              <a:ln>
                <a:noFill/>
              </a:ln>
              <a:effectLst/>
            </c:spPr>
            <c:extLst>
              <c:ext xmlns:c16="http://schemas.microsoft.com/office/drawing/2014/chart" uri="{C3380CC4-5D6E-409C-BE32-E72D297353CC}">
                <c16:uniqueId val="{00000019-EF50-42DB-B782-9A014A6E9E60}"/>
              </c:ext>
            </c:extLst>
          </c:dPt>
          <c:cat>
            <c:numRef>
              <c:f>'Power Sector Performances'!$C$74:$J$74</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Performances'!$C$85:$J$85</c:f>
              <c:numCache>
                <c:formatCode>#,##0</c:formatCode>
                <c:ptCount val="8"/>
                <c:pt idx="0">
                  <c:v>0</c:v>
                </c:pt>
                <c:pt idx="1">
                  <c:v>0</c:v>
                </c:pt>
                <c:pt idx="2">
                  <c:v>0</c:v>
                </c:pt>
                <c:pt idx="3">
                  <c:v>0</c:v>
                </c:pt>
                <c:pt idx="4">
                  <c:v>0</c:v>
                </c:pt>
                <c:pt idx="5">
                  <c:v>1.687983086640088E-12</c:v>
                </c:pt>
                <c:pt idx="6">
                  <c:v>1.687983086640088E-12</c:v>
                </c:pt>
                <c:pt idx="7">
                  <c:v>0</c:v>
                </c:pt>
              </c:numCache>
            </c:numRef>
          </c:val>
          <c:extLst>
            <c:ext xmlns:c16="http://schemas.microsoft.com/office/drawing/2014/chart" uri="{C3380CC4-5D6E-409C-BE32-E72D297353CC}">
              <c16:uniqueId val="{0000001A-EF50-42DB-B782-9A014A6E9E60}"/>
            </c:ext>
          </c:extLst>
        </c:ser>
        <c:dLbls>
          <c:showLegendKey val="0"/>
          <c:showVal val="0"/>
          <c:showCatName val="0"/>
          <c:showSerName val="0"/>
          <c:showPercent val="0"/>
          <c:showBubbleSize val="0"/>
        </c:dLbls>
        <c:gapWidth val="100"/>
        <c:overlap val="100"/>
        <c:axId val="372361648"/>
        <c:axId val="364625616"/>
      </c:barChart>
      <c:catAx>
        <c:axId val="37236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crossAx val="364625616"/>
        <c:crosses val="autoZero"/>
        <c:auto val="1"/>
        <c:lblAlgn val="ctr"/>
        <c:lblOffset val="100"/>
        <c:noMultiLvlLbl val="0"/>
      </c:catAx>
      <c:valAx>
        <c:axId val="36462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900" b="0" i="0" u="none" strike="noStrike" kern="1200" baseline="0">
                    <a:solidFill>
                      <a:schemeClr val="accent1">
                        <a:lumMod val="75000"/>
                      </a:schemeClr>
                    </a:solidFill>
                    <a:latin typeface="+mn-lt"/>
                    <a:ea typeface="+mn-ea"/>
                    <a:cs typeface="+mn-cs"/>
                  </a:defRPr>
                </a:pPr>
                <a:r>
                  <a:rPr lang="fr-FR" sz="900"/>
                  <a:t>GWh</a:t>
                </a:r>
              </a:p>
            </c:rich>
          </c:tx>
          <c:layout>
            <c:manualLayout>
              <c:xMode val="edge"/>
              <c:yMode val="edge"/>
              <c:x val="1.5140877106547485E-2"/>
              <c:y val="3.7708333333333344E-2"/>
            </c:manualLayout>
          </c:layout>
          <c:overlay val="0"/>
          <c:spPr>
            <a:noFill/>
            <a:ln>
              <a:noFill/>
            </a:ln>
            <a:effectLst/>
          </c:spPr>
          <c:txPr>
            <a:bodyPr rot="0" spcFirstLastPara="1" vertOverflow="ellipsis"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crossAx val="372361648"/>
        <c:crosses val="autoZero"/>
        <c:crossBetween val="between"/>
      </c:valAx>
      <c:spPr>
        <a:solidFill>
          <a:schemeClr val="bg1"/>
        </a:solidFill>
        <a:ln>
          <a:solidFill>
            <a:sysClr val="window" lastClr="FFFFFF">
              <a:lumMod val="85000"/>
            </a:sysClr>
          </a:solidFill>
        </a:ln>
        <a:effectLst/>
      </c:spPr>
    </c:plotArea>
    <c:legend>
      <c:legendPos val="b"/>
      <c:legendEntry>
        <c:idx val="0"/>
        <c:delete val="1"/>
      </c:legendEntry>
      <c:legendEntry>
        <c:idx val="1"/>
        <c:delete val="1"/>
      </c:legendEntry>
      <c:legendEntry>
        <c:idx val="4"/>
        <c:delete val="1"/>
      </c:legendEntry>
      <c:legendEntry>
        <c:idx val="5"/>
        <c:delete val="1"/>
      </c:legendEntry>
      <c:legendEntry>
        <c:idx val="8"/>
        <c:delete val="1"/>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accent1">
                  <a:lumMod val="75000"/>
                </a:schemeClr>
              </a:solidFill>
              <a:latin typeface="+mn-lt"/>
              <a:ea typeface="+mn-ea"/>
              <a:cs typeface="+mn-cs"/>
            </a:defRPr>
          </a:pPr>
          <a:endParaRPr lang="en-US"/>
        </a:p>
      </c:txPr>
    </c:legend>
    <c:plotVisOnly val="1"/>
    <c:dispBlanksAs val="zero"/>
    <c:showDLblsOverMax val="0"/>
    <c:extLst/>
  </c:chart>
  <c:spPr>
    <a:solidFill>
      <a:schemeClr val="bg1">
        <a:lumMod val="95000"/>
      </a:schemeClr>
    </a:solidFill>
    <a:ln w="9525" cap="flat" cmpd="sng" algn="ctr">
      <a:solidFill>
        <a:schemeClr val="accent1">
          <a:lumMod val="75000"/>
        </a:schemeClr>
      </a:solidFill>
      <a:round/>
    </a:ln>
    <a:effectLst/>
  </c:spPr>
  <c:txPr>
    <a:bodyPr/>
    <a:lstStyle/>
    <a:p>
      <a:pPr>
        <a:defRPr sz="700">
          <a:solidFill>
            <a:schemeClr val="accent1">
              <a:lumMod val="7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accent1">
                    <a:lumMod val="75000"/>
                  </a:schemeClr>
                </a:solidFill>
                <a:latin typeface="+mn-lt"/>
                <a:ea typeface="+mn-ea"/>
                <a:cs typeface="+mn-cs"/>
              </a:defRPr>
            </a:pPr>
            <a:r>
              <a:rPr lang="fr-FR" sz="1100" b="0" i="0" u="none" strike="noStrike" baseline="0">
                <a:effectLst/>
              </a:rPr>
              <a:t>CO2 emissions of the power sector</a:t>
            </a:r>
            <a:endParaRPr lang="fr-FR"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0.1179024050565108"/>
          <c:y val="0.16587156605424322"/>
          <c:w val="0.7994931216931217"/>
          <c:h val="0.62189236111111101"/>
        </c:manualLayout>
      </c:layout>
      <c:barChart>
        <c:barDir val="col"/>
        <c:grouping val="stacked"/>
        <c:varyColors val="0"/>
        <c:ser>
          <c:idx val="1"/>
          <c:order val="1"/>
          <c:tx>
            <c:strRef>
              <c:f>'Power Sector Performances'!$B$181</c:f>
              <c:strCache>
                <c:ptCount val="1"/>
                <c:pt idx="0">
                  <c:v>Coal/Lignite</c:v>
                </c:pt>
              </c:strCache>
            </c:strRef>
          </c:tx>
          <c:spPr>
            <a:solidFill>
              <a:srgbClr val="854907"/>
            </a:solidFill>
            <a:ln>
              <a:noFill/>
            </a:ln>
            <a:effectLst/>
          </c:spPr>
          <c:invertIfNegative val="0"/>
          <c:cat>
            <c:numRef>
              <c:f>'Power Sector Performances'!$C$179:$J$179</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Performances'!$C$181:$J$181</c:f>
              <c:numCache>
                <c:formatCode>#,##0</c:formatCode>
                <c:ptCount val="8"/>
                <c:pt idx="0">
                  <c:v>0</c:v>
                </c:pt>
                <c:pt idx="1">
                  <c:v>0</c:v>
                </c:pt>
                <c:pt idx="2">
                  <c:v>0</c:v>
                </c:pt>
                <c:pt idx="3">
                  <c:v>0</c:v>
                </c:pt>
                <c:pt idx="4">
                  <c:v>0</c:v>
                </c:pt>
                <c:pt idx="5">
                  <c:v>0</c:v>
                </c:pt>
                <c:pt idx="6">
                  <c:v>0</c:v>
                </c:pt>
                <c:pt idx="7">
                  <c:v>0</c:v>
                </c:pt>
              </c:numCache>
            </c:numRef>
          </c:val>
          <c:extLst xmlns:c15="http://schemas.microsoft.com/office/drawing/2012/chart">
            <c:ext xmlns:c16="http://schemas.microsoft.com/office/drawing/2014/chart" uri="{C3380CC4-5D6E-409C-BE32-E72D297353CC}">
              <c16:uniqueId val="{00000000-F183-43A2-82D3-BD0F45E5606F}"/>
            </c:ext>
          </c:extLst>
        </c:ser>
        <c:ser>
          <c:idx val="2"/>
          <c:order val="2"/>
          <c:tx>
            <c:strRef>
              <c:f>'Power Sector Performances'!$B$182</c:f>
              <c:strCache>
                <c:ptCount val="1"/>
                <c:pt idx="0">
                  <c:v>Gas</c:v>
                </c:pt>
              </c:strCache>
            </c:strRef>
          </c:tx>
          <c:spPr>
            <a:solidFill>
              <a:srgbClr val="808080"/>
            </a:solidFill>
            <a:ln>
              <a:noFill/>
            </a:ln>
            <a:effectLst/>
          </c:spPr>
          <c:invertIfNegative val="0"/>
          <c:cat>
            <c:numRef>
              <c:f>'Power Sector Performances'!$C$179:$J$179</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Performances'!$C$182:$J$182</c:f>
              <c:numCache>
                <c:formatCode>#,##0</c:formatCode>
                <c:ptCount val="8"/>
                <c:pt idx="0">
                  <c:v>2572.2937270000002</c:v>
                </c:pt>
                <c:pt idx="1">
                  <c:v>5283.231307</c:v>
                </c:pt>
                <c:pt idx="2">
                  <c:v>11846.99193</c:v>
                </c:pt>
                <c:pt idx="3">
                  <c:v>15211.700591000001</c:v>
                </c:pt>
                <c:pt idx="4">
                  <c:v>15302.169952</c:v>
                </c:pt>
                <c:pt idx="5">
                  <c:v>13815.626097</c:v>
                </c:pt>
                <c:pt idx="6">
                  <c:v>13411.766392</c:v>
                </c:pt>
                <c:pt idx="7">
                  <c:v>0</c:v>
                </c:pt>
              </c:numCache>
            </c:numRef>
          </c:val>
          <c:extLst>
            <c:ext xmlns:c16="http://schemas.microsoft.com/office/drawing/2014/chart" uri="{C3380CC4-5D6E-409C-BE32-E72D297353CC}">
              <c16:uniqueId val="{00000001-F183-43A2-82D3-BD0F45E5606F}"/>
            </c:ext>
          </c:extLst>
        </c:ser>
        <c:ser>
          <c:idx val="3"/>
          <c:order val="3"/>
          <c:tx>
            <c:strRef>
              <c:f>'Power Sector Performances'!$B$183</c:f>
              <c:strCache>
                <c:ptCount val="1"/>
                <c:pt idx="0">
                  <c:v>Oil</c:v>
                </c:pt>
              </c:strCache>
            </c:strRef>
          </c:tx>
          <c:spPr>
            <a:solidFill>
              <a:srgbClr val="131313"/>
            </a:solidFill>
            <a:ln>
              <a:noFill/>
            </a:ln>
            <a:effectLst/>
          </c:spPr>
          <c:invertIfNegative val="0"/>
          <c:cat>
            <c:numRef>
              <c:f>'Power Sector Performances'!$C$179:$J$179</c:f>
              <c:numCache>
                <c:formatCode>General</c:formatCode>
                <c:ptCount val="8"/>
                <c:pt idx="0">
                  <c:v>1990</c:v>
                </c:pt>
                <c:pt idx="1">
                  <c:v>2000</c:v>
                </c:pt>
                <c:pt idx="2">
                  <c:v>2010</c:v>
                </c:pt>
                <c:pt idx="3">
                  <c:v>2017</c:v>
                </c:pt>
                <c:pt idx="4">
                  <c:v>2018</c:v>
                </c:pt>
                <c:pt idx="5">
                  <c:v>2019</c:v>
                </c:pt>
                <c:pt idx="6">
                  <c:v>2020</c:v>
                </c:pt>
                <c:pt idx="7">
                  <c:v>2021</c:v>
                </c:pt>
              </c:numCache>
            </c:numRef>
          </c:cat>
          <c:val>
            <c:numRef>
              <c:f>'Power Sector Performances'!$C$183:$J$183</c:f>
              <c:numCache>
                <c:formatCode>#,##0</c:formatCode>
                <c:ptCount val="8"/>
                <c:pt idx="0">
                  <c:v>882.19928200000004</c:v>
                </c:pt>
                <c:pt idx="1">
                  <c:v>1668.158643</c:v>
                </c:pt>
                <c:pt idx="2">
                  <c:v>407.41566899999998</c:v>
                </c:pt>
                <c:pt idx="3">
                  <c:v>791.23009999999999</c:v>
                </c:pt>
                <c:pt idx="4">
                  <c:v>861.10990800000002</c:v>
                </c:pt>
                <c:pt idx="5">
                  <c:v>918.26358900000002</c:v>
                </c:pt>
                <c:pt idx="6">
                  <c:v>789.56261199999994</c:v>
                </c:pt>
                <c:pt idx="7">
                  <c:v>0</c:v>
                </c:pt>
              </c:numCache>
            </c:numRef>
          </c:val>
          <c:extLst>
            <c:ext xmlns:c16="http://schemas.microsoft.com/office/drawing/2014/chart" uri="{C3380CC4-5D6E-409C-BE32-E72D297353CC}">
              <c16:uniqueId val="{00000002-F183-43A2-82D3-BD0F45E5606F}"/>
            </c:ext>
          </c:extLst>
        </c:ser>
        <c:dLbls>
          <c:showLegendKey val="0"/>
          <c:showVal val="0"/>
          <c:showCatName val="0"/>
          <c:showSerName val="0"/>
          <c:showPercent val="0"/>
          <c:showBubbleSize val="0"/>
        </c:dLbls>
        <c:gapWidth val="100"/>
        <c:overlap val="100"/>
        <c:axId val="372361648"/>
        <c:axId val="364625616"/>
        <c:extLst>
          <c:ext xmlns:c15="http://schemas.microsoft.com/office/drawing/2012/chart" uri="{02D57815-91ED-43cb-92C2-25804820EDAC}">
            <c15:filteredBarSeries>
              <c15:ser>
                <c:idx val="0"/>
                <c:order val="0"/>
                <c:tx>
                  <c:strRef>
                    <c:extLst>
                      <c:ext uri="{02D57815-91ED-43cb-92C2-25804820EDAC}">
                        <c15:formulaRef>
                          <c15:sqref>'Power Sector Performances'!$B$180</c15:sqref>
                        </c15:formulaRef>
                      </c:ext>
                    </c:extLst>
                    <c:strCache>
                      <c:ptCount val="1"/>
                      <c:pt idx="0">
                        <c:v>Total</c:v>
                      </c:pt>
                    </c:strCache>
                  </c:strRef>
                </c:tx>
                <c:spPr>
                  <a:solidFill>
                    <a:schemeClr val="accent1"/>
                  </a:solidFill>
                  <a:ln>
                    <a:noFill/>
                  </a:ln>
                  <a:effectLst/>
                </c:spPr>
                <c:invertIfNegative val="0"/>
                <c:cat>
                  <c:numRef>
                    <c:extLst>
                      <c:ext uri="{02D57815-91ED-43cb-92C2-25804820EDAC}">
                        <c15:formulaRef>
                          <c15:sqref>'Power Sector Performances'!$C$179:$J$179</c15:sqref>
                        </c15:formulaRef>
                      </c:ext>
                    </c:extLst>
                    <c:numCache>
                      <c:formatCode>General</c:formatCode>
                      <c:ptCount val="8"/>
                      <c:pt idx="0">
                        <c:v>1990</c:v>
                      </c:pt>
                      <c:pt idx="1">
                        <c:v>2000</c:v>
                      </c:pt>
                      <c:pt idx="2">
                        <c:v>2010</c:v>
                      </c:pt>
                      <c:pt idx="3">
                        <c:v>2017</c:v>
                      </c:pt>
                      <c:pt idx="4">
                        <c:v>2018</c:v>
                      </c:pt>
                      <c:pt idx="5">
                        <c:v>2019</c:v>
                      </c:pt>
                      <c:pt idx="6">
                        <c:v>2020</c:v>
                      </c:pt>
                      <c:pt idx="7">
                        <c:v>2021</c:v>
                      </c:pt>
                    </c:numCache>
                  </c:numRef>
                </c:cat>
                <c:val>
                  <c:numRef>
                    <c:extLst>
                      <c:ext uri="{02D57815-91ED-43cb-92C2-25804820EDAC}">
                        <c15:formulaRef>
                          <c15:sqref>'Power Sector Performances'!$C$180:$J$180</c15:sqref>
                        </c15:formulaRef>
                      </c:ext>
                    </c:extLst>
                    <c:numCache>
                      <c:formatCode>#,##0</c:formatCode>
                      <c:ptCount val="8"/>
                      <c:pt idx="0">
                        <c:v>3454.4930089999998</c:v>
                      </c:pt>
                      <c:pt idx="1">
                        <c:v>6951.3899499999998</c:v>
                      </c:pt>
                      <c:pt idx="2">
                        <c:v>12254.407598</c:v>
                      </c:pt>
                      <c:pt idx="3">
                        <c:v>16002.930691</c:v>
                      </c:pt>
                      <c:pt idx="4">
                        <c:v>16163.279860000001</c:v>
                      </c:pt>
                      <c:pt idx="5">
                        <c:v>14733.889686</c:v>
                      </c:pt>
                      <c:pt idx="6">
                        <c:v>14201.329003999999</c:v>
                      </c:pt>
                      <c:pt idx="7">
                        <c:v>0</c:v>
                      </c:pt>
                    </c:numCache>
                  </c:numRef>
                </c:val>
                <c:extLst>
                  <c:ext xmlns:c16="http://schemas.microsoft.com/office/drawing/2014/chart" uri="{C3380CC4-5D6E-409C-BE32-E72D297353CC}">
                    <c16:uniqueId val="{00000003-F183-43A2-82D3-BD0F45E5606F}"/>
                  </c:ext>
                </c:extLst>
              </c15:ser>
            </c15:filteredBarSeries>
          </c:ext>
        </c:extLst>
      </c:barChart>
      <c:catAx>
        <c:axId val="37236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crossAx val="364625616"/>
        <c:crosses val="autoZero"/>
        <c:auto val="1"/>
        <c:lblAlgn val="ctr"/>
        <c:lblOffset val="100"/>
        <c:noMultiLvlLbl val="0"/>
      </c:catAx>
      <c:valAx>
        <c:axId val="36462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000" b="0" i="0" u="none" strike="noStrike" kern="1200" baseline="0">
                    <a:solidFill>
                      <a:schemeClr val="accent1">
                        <a:lumMod val="75000"/>
                      </a:schemeClr>
                    </a:solidFill>
                    <a:latin typeface="+mn-lt"/>
                    <a:ea typeface="+mn-ea"/>
                    <a:cs typeface="+mn-cs"/>
                  </a:defRPr>
                </a:pPr>
                <a:r>
                  <a:rPr lang="fr-FR" sz="1000" b="0" i="0" u="none" strike="noStrike" baseline="0">
                    <a:effectLst/>
                  </a:rPr>
                  <a:t>ktCO2</a:t>
                </a:r>
                <a:endParaRPr lang="fr-FR"/>
              </a:p>
            </c:rich>
          </c:tx>
          <c:layout>
            <c:manualLayout>
              <c:xMode val="edge"/>
              <c:yMode val="edge"/>
              <c:x val="1.5140877106547485E-2"/>
              <c:y val="3.7708333333333344E-2"/>
            </c:manualLayout>
          </c:layout>
          <c:overlay val="0"/>
          <c:spPr>
            <a:noFill/>
            <a:ln>
              <a:noFill/>
            </a:ln>
            <a:effectLst/>
          </c:spPr>
          <c:txPr>
            <a:bodyPr rot="0" spcFirstLastPara="1" vertOverflow="ellipsis" wrap="square" anchor="t" anchorCtr="0"/>
            <a:lstStyle/>
            <a:p>
              <a:pPr>
                <a:defRPr sz="1000" b="0" i="0" u="none" strike="noStrike" kern="1200" baseline="0">
                  <a:solidFill>
                    <a:schemeClr val="accent1">
                      <a:lumMod val="7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en-US"/>
          </a:p>
        </c:txPr>
        <c:crossAx val="372361648"/>
        <c:crosses val="autoZero"/>
        <c:crossBetween val="between"/>
      </c:valAx>
      <c:spPr>
        <a:solidFill>
          <a:schemeClr val="bg1"/>
        </a:solidFill>
        <a:ln>
          <a:solidFill>
            <a:sysClr val="window" lastClr="FFFFFF">
              <a:lumMod val="85000"/>
            </a:sysClr>
          </a:solid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accent1">
                  <a:lumMod val="75000"/>
                </a:schemeClr>
              </a:solidFill>
              <a:latin typeface="+mn-lt"/>
              <a:ea typeface="+mn-ea"/>
              <a:cs typeface="+mn-cs"/>
            </a:defRPr>
          </a:pPr>
          <a:endParaRPr lang="en-US"/>
        </a:p>
      </c:txPr>
    </c:legend>
    <c:plotVisOnly val="1"/>
    <c:dispBlanksAs val="zero"/>
    <c:showDLblsOverMax val="0"/>
    <c:extLst/>
  </c:chart>
  <c:spPr>
    <a:solidFill>
      <a:schemeClr val="bg1">
        <a:lumMod val="95000"/>
      </a:schemeClr>
    </a:solidFill>
    <a:ln w="9525" cap="flat" cmpd="sng" algn="ctr">
      <a:solidFill>
        <a:schemeClr val="accent1">
          <a:lumMod val="75000"/>
        </a:schemeClr>
      </a:solidFill>
      <a:round/>
    </a:ln>
    <a:effectLst/>
  </c:spPr>
  <c:txPr>
    <a:bodyPr/>
    <a:lstStyle/>
    <a:p>
      <a:pPr>
        <a:defRPr>
          <a:solidFill>
            <a:schemeClr val="accent1">
              <a:lumMod val="7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[ProjectExport - EIC Oman (version 1).xlsx]Pivot!PivotTable7</c:name>
    <c:fmtId val="-1"/>
  </c:pivotSource>
  <c:chart>
    <c:autoTitleDeleted val="1"/>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pivotFmt>
      <c:pivotFmt>
        <c:idx val="22"/>
        <c:spPr>
          <a:solidFill>
            <a:schemeClr val="accent1"/>
          </a:solidFill>
          <a:ln>
            <a:noFill/>
          </a:ln>
          <a:effectLst/>
        </c:spPr>
      </c:pivotFmt>
      <c:pivotFmt>
        <c:idx val="23"/>
        <c:spPr>
          <a:solidFill>
            <a:schemeClr val="accent1"/>
          </a:solidFill>
          <a:ln>
            <a:noFill/>
          </a:ln>
          <a:effectLst/>
        </c:spPr>
      </c:pivotFmt>
      <c:pivotFmt>
        <c:idx val="2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1"/>
          </a:solidFill>
          <a:ln>
            <a:noFill/>
          </a:ln>
          <a:effectLst/>
        </c:spPr>
      </c:pivotFmt>
      <c:pivotFmt>
        <c:idx val="27"/>
        <c:spPr>
          <a:solidFill>
            <a:schemeClr val="accent1"/>
          </a:solidFill>
          <a:ln>
            <a:noFill/>
          </a:ln>
          <a:effectLst/>
        </c:spPr>
      </c:pivotFmt>
      <c:pivotFmt>
        <c:idx val="28"/>
        <c:spPr>
          <a:solidFill>
            <a:schemeClr val="accent1"/>
          </a:solidFill>
          <a:ln>
            <a:noFill/>
          </a:ln>
          <a:effectLst/>
        </c:spPr>
      </c:pivotFmt>
      <c:pivotFmt>
        <c:idx val="29"/>
        <c:spPr>
          <a:solidFill>
            <a:schemeClr val="accent1"/>
          </a:solidFill>
          <a:ln>
            <a:noFill/>
          </a:ln>
          <a:effectLst/>
        </c:spPr>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pivotFmt>
      <c:pivotFmt>
        <c:idx val="33"/>
        <c:spPr>
          <a:solidFill>
            <a:schemeClr val="accent1"/>
          </a:solidFill>
          <a:ln>
            <a:noFill/>
          </a:ln>
          <a:effectLst/>
        </c:spPr>
      </c:pivotFmt>
      <c:pivotFmt>
        <c:idx val="34"/>
        <c:marker>
          <c:symbol val="none"/>
        </c:marker>
        <c:dLbl>
          <c:idx val="0"/>
          <c:delete val="1"/>
          <c:extLst>
            <c:ext xmlns:c15="http://schemas.microsoft.com/office/drawing/2012/chart" uri="{CE6537A1-D6FC-4f65-9D91-7224C49458BB}"/>
          </c:extLst>
        </c:dLbl>
      </c:pivotFmt>
      <c:pivotFmt>
        <c:idx val="35"/>
        <c:spPr>
          <a:solidFill>
            <a:schemeClr val="accent1"/>
          </a:solidFill>
          <a:ln>
            <a:noFill/>
          </a:ln>
          <a:effectLst/>
        </c:spPr>
      </c:pivotFmt>
      <c:pivotFmt>
        <c:idx val="36"/>
        <c:spPr>
          <a:solidFill>
            <a:schemeClr val="accent2"/>
          </a:solidFill>
          <a:ln>
            <a:noFill/>
          </a:ln>
          <a:effectLst/>
        </c:spPr>
      </c:pivotFmt>
      <c:pivotFmt>
        <c:idx val="37"/>
        <c:spPr>
          <a:solidFill>
            <a:schemeClr val="accent3"/>
          </a:solidFill>
          <a:ln>
            <a:noFill/>
          </a:ln>
          <a:effectLst/>
        </c:spPr>
      </c:pivotFmt>
      <c:pivotFmt>
        <c:idx val="38"/>
        <c:spPr>
          <a:solidFill>
            <a:schemeClr val="accent4"/>
          </a:solidFill>
          <a:ln>
            <a:noFill/>
          </a:ln>
          <a:effectLst/>
        </c:spPr>
      </c:pivotFmt>
      <c:pivotFmt>
        <c:idx val="39"/>
        <c:spPr>
          <a:solidFill>
            <a:schemeClr val="accent5"/>
          </a:solidFill>
          <a:ln>
            <a:noFill/>
          </a:ln>
          <a:effectLst/>
        </c:spPr>
      </c:pivotFmt>
      <c:pivotFmt>
        <c:idx val="40"/>
        <c:spPr>
          <a:solidFill>
            <a:schemeClr val="accent6"/>
          </a:solidFill>
          <a:ln>
            <a:noFill/>
          </a:ln>
          <a:effectLst/>
        </c:spPr>
      </c:pivotFmt>
      <c:pivotFmt>
        <c:idx val="41"/>
        <c:spPr>
          <a:solidFill>
            <a:schemeClr val="accent1">
              <a:lumMod val="60000"/>
            </a:schemeClr>
          </a:solidFill>
          <a:ln>
            <a:noFill/>
          </a:ln>
          <a:effectLst/>
        </c:spPr>
      </c:pivotFmt>
      <c:pivotFmt>
        <c:idx val="42"/>
        <c:marker>
          <c:symbol val="none"/>
        </c:marker>
        <c:dLbl>
          <c:idx val="0"/>
          <c:delete val="1"/>
          <c:extLst>
            <c:ext xmlns:c15="http://schemas.microsoft.com/office/drawing/2012/chart" uri="{CE6537A1-D6FC-4f65-9D91-7224C49458BB}"/>
          </c:extLst>
        </c:dLbl>
      </c:pivotFmt>
      <c:pivotFmt>
        <c:idx val="43"/>
        <c:marker>
          <c:symbol val="none"/>
        </c:marker>
        <c:dLbl>
          <c:idx val="0"/>
          <c:delete val="1"/>
          <c:extLst>
            <c:ext xmlns:c15="http://schemas.microsoft.com/office/drawing/2012/chart" uri="{CE6537A1-D6FC-4f65-9D91-7224C49458BB}"/>
          </c:extLst>
        </c:dLbl>
      </c:pivotFmt>
      <c:pivotFmt>
        <c:idx val="44"/>
        <c:marker>
          <c:symbol val="none"/>
        </c:marker>
        <c:dLbl>
          <c:idx val="0"/>
          <c:delete val="1"/>
          <c:extLst>
            <c:ext xmlns:c15="http://schemas.microsoft.com/office/drawing/2012/chart" uri="{CE6537A1-D6FC-4f65-9D91-7224C49458BB}"/>
          </c:extLst>
        </c:dLbl>
      </c:pivotFmt>
      <c:pivotFmt>
        <c:idx val="45"/>
        <c:marker>
          <c:symbol val="none"/>
        </c:marker>
        <c:dLbl>
          <c:idx val="0"/>
          <c:delete val="1"/>
          <c:extLst>
            <c:ext xmlns:c15="http://schemas.microsoft.com/office/drawing/2012/chart" uri="{CE6537A1-D6FC-4f65-9D91-7224C49458BB}"/>
          </c:extLst>
        </c:dLbl>
      </c:pivotFmt>
      <c:pivotFmt>
        <c:idx val="46"/>
        <c:marker>
          <c:symbol val="none"/>
        </c:marker>
        <c:dLbl>
          <c:idx val="0"/>
          <c:delete val="1"/>
          <c:extLst>
            <c:ext xmlns:c15="http://schemas.microsoft.com/office/drawing/2012/chart" uri="{CE6537A1-D6FC-4f65-9D91-7224C49458BB}"/>
          </c:extLst>
        </c:dLbl>
      </c:pivotFmt>
      <c:pivotFmt>
        <c:idx val="47"/>
        <c:marker>
          <c:symbol val="none"/>
        </c:marker>
        <c:dLbl>
          <c:idx val="0"/>
          <c:delete val="1"/>
          <c:extLst>
            <c:ext xmlns:c15="http://schemas.microsoft.com/office/drawing/2012/chart" uri="{CE6537A1-D6FC-4f65-9D91-7224C49458BB}"/>
          </c:extLst>
        </c:dLbl>
      </c:pivotFmt>
      <c:pivotFmt>
        <c:idx val="48"/>
        <c:marker>
          <c:symbol val="none"/>
        </c:marker>
        <c:dLbl>
          <c:idx val="0"/>
          <c:delete val="1"/>
          <c:extLst>
            <c:ext xmlns:c15="http://schemas.microsoft.com/office/drawing/2012/chart" uri="{CE6537A1-D6FC-4f65-9D91-7224C49458BB}"/>
          </c:extLst>
        </c:dLbl>
      </c:pivotFmt>
      <c:pivotFmt>
        <c:idx val="49"/>
        <c:spPr>
          <a:solidFill>
            <a:schemeClr val="accent1"/>
          </a:solidFill>
          <a:ln>
            <a:noFill/>
          </a:ln>
          <a:effectLst/>
        </c:spPr>
      </c:pivotFmt>
      <c:pivotFmt>
        <c:idx val="50"/>
        <c:spPr>
          <a:solidFill>
            <a:schemeClr val="accent2"/>
          </a:solidFill>
          <a:ln>
            <a:noFill/>
          </a:ln>
          <a:effectLst/>
        </c:spPr>
      </c:pivotFmt>
      <c:pivotFmt>
        <c:idx val="51"/>
        <c:spPr>
          <a:solidFill>
            <a:schemeClr val="accent3"/>
          </a:solidFill>
          <a:ln>
            <a:noFill/>
          </a:ln>
          <a:effectLst/>
        </c:spPr>
      </c:pivotFmt>
      <c:pivotFmt>
        <c:idx val="52"/>
        <c:spPr>
          <a:solidFill>
            <a:schemeClr val="accent4"/>
          </a:solidFill>
          <a:ln>
            <a:noFill/>
          </a:ln>
          <a:effectLst/>
        </c:spPr>
      </c:pivotFmt>
      <c:pivotFmt>
        <c:idx val="53"/>
        <c:spPr>
          <a:solidFill>
            <a:schemeClr val="accent5"/>
          </a:solidFill>
          <a:ln>
            <a:noFill/>
          </a:ln>
          <a:effectLst/>
        </c:spPr>
      </c:pivotFmt>
      <c:pivotFmt>
        <c:idx val="54"/>
        <c:spPr>
          <a:solidFill>
            <a:schemeClr val="accent6"/>
          </a:solidFill>
          <a:ln>
            <a:noFill/>
          </a:ln>
          <a:effectLst/>
        </c:spPr>
      </c:pivotFmt>
      <c:pivotFmt>
        <c:idx val="55"/>
        <c:spPr>
          <a:solidFill>
            <a:schemeClr val="accent1">
              <a:lumMod val="60000"/>
            </a:schemeClr>
          </a:solidFill>
          <a:ln>
            <a:noFill/>
          </a:ln>
          <a:effectLst/>
        </c:spPr>
      </c:pivotFmt>
      <c:pivotFmt>
        <c:idx val="56"/>
        <c:marker>
          <c:symbol val="none"/>
        </c:marker>
        <c:dLbl>
          <c:idx val="0"/>
          <c:delete val="1"/>
          <c:extLst>
            <c:ext xmlns:c15="http://schemas.microsoft.com/office/drawing/2012/chart" uri="{CE6537A1-D6FC-4f65-9D91-7224C49458BB}"/>
          </c:extLst>
        </c:dLbl>
      </c:pivotFmt>
      <c:pivotFmt>
        <c:idx val="57"/>
        <c:marker>
          <c:symbol val="none"/>
        </c:marker>
        <c:dLbl>
          <c:idx val="0"/>
          <c:delete val="1"/>
          <c:extLst>
            <c:ext xmlns:c15="http://schemas.microsoft.com/office/drawing/2012/chart" uri="{CE6537A1-D6FC-4f65-9D91-7224C49458BB}"/>
          </c:extLst>
        </c:dLbl>
      </c:pivotFmt>
      <c:pivotFmt>
        <c:idx val="58"/>
        <c:marker>
          <c:symbol val="none"/>
        </c:marker>
        <c:dLbl>
          <c:idx val="0"/>
          <c:delete val="1"/>
          <c:extLst>
            <c:ext xmlns:c15="http://schemas.microsoft.com/office/drawing/2012/chart" uri="{CE6537A1-D6FC-4f65-9D91-7224C49458BB}"/>
          </c:extLst>
        </c:dLbl>
      </c:pivotFmt>
      <c:pivotFmt>
        <c:idx val="59"/>
        <c:marker>
          <c:symbol val="none"/>
        </c:marker>
        <c:dLbl>
          <c:idx val="0"/>
          <c:delete val="1"/>
          <c:extLst>
            <c:ext xmlns:c15="http://schemas.microsoft.com/office/drawing/2012/chart" uri="{CE6537A1-D6FC-4f65-9D91-7224C49458BB}"/>
          </c:extLst>
        </c:dLbl>
      </c:pivotFmt>
      <c:pivotFmt>
        <c:idx val="60"/>
        <c:marker>
          <c:symbol val="none"/>
        </c:marker>
        <c:dLbl>
          <c:idx val="0"/>
          <c:delete val="1"/>
          <c:extLst>
            <c:ext xmlns:c15="http://schemas.microsoft.com/office/drawing/2012/chart" uri="{CE6537A1-D6FC-4f65-9D91-7224C49458BB}"/>
          </c:extLst>
        </c:dLbl>
      </c:pivotFmt>
      <c:pivotFmt>
        <c:idx val="61"/>
        <c:marker>
          <c:symbol val="none"/>
        </c:marker>
        <c:dLbl>
          <c:idx val="0"/>
          <c:delete val="1"/>
          <c:extLst>
            <c:ext xmlns:c15="http://schemas.microsoft.com/office/drawing/2012/chart" uri="{CE6537A1-D6FC-4f65-9D91-7224C49458BB}"/>
          </c:extLst>
        </c:dLbl>
      </c:pivotFmt>
      <c:pivotFmt>
        <c:idx val="62"/>
        <c:marker>
          <c:symbol val="none"/>
        </c:marker>
        <c:dLbl>
          <c:idx val="0"/>
          <c:delete val="1"/>
          <c:extLst>
            <c:ext xmlns:c15="http://schemas.microsoft.com/office/drawing/2012/chart" uri="{CE6537A1-D6FC-4f65-9D91-7224C49458BB}"/>
          </c:extLst>
        </c:dLbl>
      </c:pivotFmt>
      <c:pivotFmt>
        <c:idx val="63"/>
        <c:spPr>
          <a:solidFill>
            <a:schemeClr val="accent1"/>
          </a:solidFill>
          <a:ln>
            <a:noFill/>
          </a:ln>
          <a:effectLst/>
        </c:spPr>
      </c:pivotFmt>
      <c:pivotFmt>
        <c:idx val="64"/>
        <c:spPr>
          <a:solidFill>
            <a:schemeClr val="accent2"/>
          </a:solidFill>
          <a:ln>
            <a:noFill/>
          </a:ln>
          <a:effectLst/>
        </c:spPr>
      </c:pivotFmt>
      <c:pivotFmt>
        <c:idx val="65"/>
        <c:spPr>
          <a:solidFill>
            <a:schemeClr val="accent3"/>
          </a:solidFill>
          <a:ln>
            <a:noFill/>
          </a:ln>
          <a:effectLst/>
        </c:spPr>
      </c:pivotFmt>
      <c:pivotFmt>
        <c:idx val="66"/>
        <c:spPr>
          <a:solidFill>
            <a:schemeClr val="accent4"/>
          </a:solidFill>
          <a:ln>
            <a:noFill/>
          </a:ln>
          <a:effectLst/>
        </c:spPr>
      </c:pivotFmt>
      <c:pivotFmt>
        <c:idx val="67"/>
        <c:spPr>
          <a:solidFill>
            <a:schemeClr val="accent5"/>
          </a:solidFill>
          <a:ln>
            <a:noFill/>
          </a:ln>
          <a:effectLst/>
        </c:spPr>
      </c:pivotFmt>
      <c:pivotFmt>
        <c:idx val="68"/>
        <c:spPr>
          <a:solidFill>
            <a:schemeClr val="accent6"/>
          </a:solidFill>
          <a:ln>
            <a:noFill/>
          </a:ln>
          <a:effectLst/>
        </c:spPr>
      </c:pivotFmt>
      <c:pivotFmt>
        <c:idx val="69"/>
        <c:spPr>
          <a:solidFill>
            <a:schemeClr val="accent1">
              <a:lumMod val="60000"/>
            </a:schemeClr>
          </a:solidFill>
          <a:ln>
            <a:noFill/>
          </a:ln>
          <a:effectLst/>
        </c:spPr>
      </c:pivotFmt>
      <c:pivotFmt>
        <c:idx val="70"/>
        <c:marker>
          <c:symbol val="none"/>
        </c:marker>
        <c:dLbl>
          <c:idx val="0"/>
          <c:delete val="1"/>
          <c:extLst>
            <c:ext xmlns:c15="http://schemas.microsoft.com/office/drawing/2012/chart" uri="{CE6537A1-D6FC-4f65-9D91-7224C49458BB}"/>
          </c:extLst>
        </c:dLbl>
      </c:pivotFmt>
      <c:pivotFmt>
        <c:idx val="71"/>
        <c:marker>
          <c:symbol val="none"/>
        </c:marker>
        <c:dLbl>
          <c:idx val="0"/>
          <c:delete val="1"/>
          <c:extLst>
            <c:ext xmlns:c15="http://schemas.microsoft.com/office/drawing/2012/chart" uri="{CE6537A1-D6FC-4f65-9D91-7224C49458BB}"/>
          </c:extLst>
        </c:dLbl>
      </c:pivotFmt>
      <c:pivotFmt>
        <c:idx val="72"/>
        <c:marker>
          <c:symbol val="none"/>
        </c:marker>
        <c:dLbl>
          <c:idx val="0"/>
          <c:delete val="1"/>
          <c:extLst>
            <c:ext xmlns:c15="http://schemas.microsoft.com/office/drawing/2012/chart" uri="{CE6537A1-D6FC-4f65-9D91-7224C49458BB}"/>
          </c:extLst>
        </c:dLbl>
      </c:pivotFmt>
      <c:pivotFmt>
        <c:idx val="73"/>
        <c:marker>
          <c:symbol val="none"/>
        </c:marker>
        <c:dLbl>
          <c:idx val="0"/>
          <c:delete val="1"/>
          <c:extLst>
            <c:ext xmlns:c15="http://schemas.microsoft.com/office/drawing/2012/chart" uri="{CE6537A1-D6FC-4f65-9D91-7224C49458BB}"/>
          </c:extLst>
        </c:dLbl>
      </c:pivotFmt>
      <c:pivotFmt>
        <c:idx val="74"/>
        <c:marker>
          <c:symbol val="none"/>
        </c:marker>
        <c:dLbl>
          <c:idx val="0"/>
          <c:delete val="1"/>
          <c:extLst>
            <c:ext xmlns:c15="http://schemas.microsoft.com/office/drawing/2012/chart" uri="{CE6537A1-D6FC-4f65-9D91-7224C49458BB}"/>
          </c:extLst>
        </c:dLbl>
      </c:pivotFmt>
      <c:pivotFmt>
        <c:idx val="75"/>
        <c:marker>
          <c:symbol val="none"/>
        </c:marker>
        <c:dLbl>
          <c:idx val="0"/>
          <c:delete val="1"/>
          <c:extLst>
            <c:ext xmlns:c15="http://schemas.microsoft.com/office/drawing/2012/chart" uri="{CE6537A1-D6FC-4f65-9D91-7224C49458BB}"/>
          </c:extLst>
        </c:dLbl>
      </c:pivotFmt>
      <c:pivotFmt>
        <c:idx val="76"/>
        <c:marker>
          <c:symbol val="none"/>
        </c:marker>
        <c:dLbl>
          <c:idx val="0"/>
          <c:delete val="1"/>
          <c:extLst>
            <c:ext xmlns:c15="http://schemas.microsoft.com/office/drawing/2012/chart" uri="{CE6537A1-D6FC-4f65-9D91-7224C49458BB}"/>
          </c:extLst>
        </c:dLbl>
      </c:pivotFmt>
      <c:pivotFmt>
        <c:idx val="77"/>
        <c:spPr>
          <a:solidFill>
            <a:schemeClr val="accent1"/>
          </a:solidFill>
          <a:ln>
            <a:noFill/>
          </a:ln>
          <a:effectLst/>
        </c:spPr>
      </c:pivotFmt>
      <c:pivotFmt>
        <c:idx val="78"/>
        <c:spPr>
          <a:solidFill>
            <a:schemeClr val="accent2"/>
          </a:solidFill>
          <a:ln>
            <a:noFill/>
          </a:ln>
          <a:effectLst/>
        </c:spPr>
      </c:pivotFmt>
      <c:pivotFmt>
        <c:idx val="79"/>
        <c:spPr>
          <a:solidFill>
            <a:schemeClr val="accent3"/>
          </a:solidFill>
          <a:ln>
            <a:noFill/>
          </a:ln>
          <a:effectLst/>
        </c:spPr>
      </c:pivotFmt>
      <c:pivotFmt>
        <c:idx val="80"/>
        <c:spPr>
          <a:solidFill>
            <a:schemeClr val="accent4"/>
          </a:solidFill>
          <a:ln>
            <a:noFill/>
          </a:ln>
          <a:effectLst/>
        </c:spPr>
      </c:pivotFmt>
      <c:pivotFmt>
        <c:idx val="81"/>
        <c:spPr>
          <a:solidFill>
            <a:schemeClr val="accent5"/>
          </a:solidFill>
          <a:ln>
            <a:noFill/>
          </a:ln>
          <a:effectLst/>
        </c:spPr>
      </c:pivotFmt>
      <c:pivotFmt>
        <c:idx val="82"/>
        <c:spPr>
          <a:solidFill>
            <a:schemeClr val="accent6"/>
          </a:solidFill>
          <a:ln>
            <a:noFill/>
          </a:ln>
          <a:effectLst/>
        </c:spPr>
      </c:pivotFmt>
      <c:pivotFmt>
        <c:idx val="83"/>
        <c:spPr>
          <a:solidFill>
            <a:schemeClr val="accent1">
              <a:lumMod val="60000"/>
            </a:schemeClr>
          </a:solidFill>
          <a:ln>
            <a:noFill/>
          </a:ln>
          <a:effectLst/>
        </c:spPr>
      </c:pivotFmt>
      <c:pivotFmt>
        <c:idx val="84"/>
        <c:marker>
          <c:symbol val="none"/>
        </c:marker>
        <c:dLbl>
          <c:idx val="0"/>
          <c:delete val="1"/>
          <c:extLst>
            <c:ext xmlns:c15="http://schemas.microsoft.com/office/drawing/2012/chart" uri="{CE6537A1-D6FC-4f65-9D91-7224C49458BB}"/>
          </c:extLst>
        </c:dLbl>
      </c:pivotFmt>
      <c:pivotFmt>
        <c:idx val="85"/>
        <c:marker>
          <c:symbol val="none"/>
        </c:marker>
        <c:dLbl>
          <c:idx val="0"/>
          <c:delete val="1"/>
          <c:extLst>
            <c:ext xmlns:c15="http://schemas.microsoft.com/office/drawing/2012/chart" uri="{CE6537A1-D6FC-4f65-9D91-7224C49458BB}"/>
          </c:extLst>
        </c:dLbl>
      </c:pivotFmt>
      <c:pivotFmt>
        <c:idx val="86"/>
        <c:marker>
          <c:symbol val="none"/>
        </c:marker>
        <c:dLbl>
          <c:idx val="0"/>
          <c:delete val="1"/>
          <c:extLst>
            <c:ext xmlns:c15="http://schemas.microsoft.com/office/drawing/2012/chart" uri="{CE6537A1-D6FC-4f65-9D91-7224C49458BB}"/>
          </c:extLst>
        </c:dLbl>
      </c:pivotFmt>
      <c:pivotFmt>
        <c:idx val="87"/>
        <c:marker>
          <c:symbol val="none"/>
        </c:marker>
        <c:dLbl>
          <c:idx val="0"/>
          <c:delete val="1"/>
          <c:extLst>
            <c:ext xmlns:c15="http://schemas.microsoft.com/office/drawing/2012/chart" uri="{CE6537A1-D6FC-4f65-9D91-7224C49458BB}"/>
          </c:extLst>
        </c:dLbl>
      </c:pivotFmt>
      <c:pivotFmt>
        <c:idx val="88"/>
        <c:marker>
          <c:symbol val="none"/>
        </c:marker>
        <c:dLbl>
          <c:idx val="0"/>
          <c:delete val="1"/>
          <c:extLst>
            <c:ext xmlns:c15="http://schemas.microsoft.com/office/drawing/2012/chart" uri="{CE6537A1-D6FC-4f65-9D91-7224C49458BB}"/>
          </c:extLst>
        </c:dLbl>
      </c:pivotFmt>
      <c:pivotFmt>
        <c:idx val="89"/>
        <c:marker>
          <c:symbol val="none"/>
        </c:marker>
        <c:dLbl>
          <c:idx val="0"/>
          <c:delete val="1"/>
          <c:extLst>
            <c:ext xmlns:c15="http://schemas.microsoft.com/office/drawing/2012/chart" uri="{CE6537A1-D6FC-4f65-9D91-7224C49458BB}"/>
          </c:extLst>
        </c:dLbl>
      </c:pivotFmt>
      <c:pivotFmt>
        <c:idx val="90"/>
        <c:marker>
          <c:symbol val="none"/>
        </c:marker>
        <c:dLbl>
          <c:idx val="0"/>
          <c:delete val="1"/>
          <c:extLst>
            <c:ext xmlns:c15="http://schemas.microsoft.com/office/drawing/2012/chart" uri="{CE6537A1-D6FC-4f65-9D91-7224C49458BB}"/>
          </c:extLst>
        </c:dLbl>
      </c:pivotFmt>
      <c:pivotFmt>
        <c:idx val="91"/>
        <c:marker>
          <c:symbol val="none"/>
        </c:marker>
        <c:dLbl>
          <c:idx val="0"/>
          <c:delete val="1"/>
          <c:extLst>
            <c:ext xmlns:c15="http://schemas.microsoft.com/office/drawing/2012/chart" uri="{CE6537A1-D6FC-4f65-9D91-7224C49458BB}"/>
          </c:extLst>
        </c:dLbl>
      </c:pivotFmt>
      <c:pivotFmt>
        <c:idx val="92"/>
        <c:marker>
          <c:symbol val="none"/>
        </c:marker>
        <c:dLbl>
          <c:idx val="0"/>
          <c:delete val="1"/>
          <c:extLst>
            <c:ext xmlns:c15="http://schemas.microsoft.com/office/drawing/2012/chart" uri="{CE6537A1-D6FC-4f65-9D91-7224C49458BB}"/>
          </c:extLst>
        </c:dLbl>
      </c:pivotFmt>
      <c:pivotFmt>
        <c:idx val="93"/>
        <c:marker>
          <c:symbol val="none"/>
        </c:marker>
        <c:dLbl>
          <c:idx val="0"/>
          <c:delete val="1"/>
          <c:extLst>
            <c:ext xmlns:c15="http://schemas.microsoft.com/office/drawing/2012/chart" uri="{CE6537A1-D6FC-4f65-9D91-7224C49458BB}"/>
          </c:extLst>
        </c:dLbl>
      </c:pivotFmt>
      <c:pivotFmt>
        <c:idx val="94"/>
        <c:spPr>
          <a:solidFill>
            <a:schemeClr val="accent3"/>
          </a:solidFill>
          <a:ln>
            <a:noFill/>
          </a:ln>
          <a:effectLst/>
        </c:spPr>
      </c:pivotFmt>
      <c:pivotFmt>
        <c:idx val="95"/>
        <c:spPr>
          <a:solidFill>
            <a:schemeClr val="accent4"/>
          </a:solidFill>
          <a:ln>
            <a:noFill/>
          </a:ln>
          <a:effectLst/>
        </c:spPr>
      </c:pivotFmt>
      <c:pivotFmt>
        <c:idx val="96"/>
        <c:spPr>
          <a:solidFill>
            <a:schemeClr val="accent5"/>
          </a:solidFill>
          <a:ln>
            <a:noFill/>
          </a:ln>
          <a:effectLst/>
        </c:spPr>
      </c:pivotFmt>
      <c:pivotFmt>
        <c:idx val="97"/>
        <c:spPr>
          <a:solidFill>
            <a:schemeClr val="accent6"/>
          </a:solidFill>
          <a:ln>
            <a:noFill/>
          </a:ln>
          <a:effectLst/>
        </c:spPr>
      </c:pivotFmt>
      <c:pivotFmt>
        <c:idx val="98"/>
        <c:spPr>
          <a:solidFill>
            <a:schemeClr val="accent1">
              <a:lumMod val="60000"/>
            </a:schemeClr>
          </a:solidFill>
          <a:ln>
            <a:noFill/>
          </a:ln>
          <a:effectLst/>
        </c:spPr>
      </c:pivotFmt>
      <c:pivotFmt>
        <c:idx val="99"/>
        <c:marker>
          <c:symbol val="none"/>
        </c:marker>
        <c:dLbl>
          <c:idx val="0"/>
          <c:delete val="1"/>
          <c:extLst>
            <c:ext xmlns:c15="http://schemas.microsoft.com/office/drawing/2012/chart" uri="{CE6537A1-D6FC-4f65-9D91-7224C49458BB}"/>
          </c:extLst>
        </c:dLbl>
      </c:pivotFmt>
      <c:pivotFmt>
        <c:idx val="100"/>
        <c:marker>
          <c:symbol val="none"/>
        </c:marker>
        <c:dLbl>
          <c:idx val="0"/>
          <c:delete val="1"/>
          <c:extLst>
            <c:ext xmlns:c15="http://schemas.microsoft.com/office/drawing/2012/chart" uri="{CE6537A1-D6FC-4f65-9D91-7224C49458BB}"/>
          </c:extLst>
        </c:dLbl>
      </c:pivotFmt>
      <c:pivotFmt>
        <c:idx val="101"/>
        <c:marker>
          <c:symbol val="none"/>
        </c:marker>
        <c:dLbl>
          <c:idx val="0"/>
          <c:delete val="1"/>
          <c:extLst>
            <c:ext xmlns:c15="http://schemas.microsoft.com/office/drawing/2012/chart" uri="{CE6537A1-D6FC-4f65-9D91-7224C49458BB}"/>
          </c:extLst>
        </c:dLbl>
      </c:pivotFmt>
      <c:pivotFmt>
        <c:idx val="102"/>
        <c:marker>
          <c:symbol val="none"/>
        </c:marker>
        <c:dLbl>
          <c:idx val="0"/>
          <c:delete val="1"/>
          <c:extLst>
            <c:ext xmlns:c15="http://schemas.microsoft.com/office/drawing/2012/chart" uri="{CE6537A1-D6FC-4f65-9D91-7224C49458BB}"/>
          </c:extLst>
        </c:dLbl>
      </c:pivotFmt>
      <c:pivotFmt>
        <c:idx val="103"/>
        <c:marker>
          <c:symbol val="none"/>
        </c:marker>
        <c:dLbl>
          <c:idx val="0"/>
          <c:delete val="1"/>
          <c:extLst>
            <c:ext xmlns:c15="http://schemas.microsoft.com/office/drawing/2012/chart" uri="{CE6537A1-D6FC-4f65-9D91-7224C49458BB}"/>
          </c:extLst>
        </c:dLbl>
      </c:pivotFmt>
      <c:pivotFmt>
        <c:idx val="104"/>
        <c:marker>
          <c:symbol val="none"/>
        </c:marker>
        <c:dLbl>
          <c:idx val="0"/>
          <c:delete val="1"/>
          <c:extLst>
            <c:ext xmlns:c15="http://schemas.microsoft.com/office/drawing/2012/chart" uri="{CE6537A1-D6FC-4f65-9D91-7224C49458BB}"/>
          </c:extLst>
        </c:dLbl>
      </c:pivotFmt>
      <c:pivotFmt>
        <c:idx val="105"/>
        <c:marker>
          <c:symbol val="none"/>
        </c:marker>
        <c:dLbl>
          <c:idx val="0"/>
          <c:delete val="1"/>
          <c:extLst>
            <c:ext xmlns:c15="http://schemas.microsoft.com/office/drawing/2012/chart" uri="{CE6537A1-D6FC-4f65-9D91-7224C49458BB}"/>
          </c:extLst>
        </c:dLbl>
      </c:pivotFmt>
      <c:pivotFmt>
        <c:idx val="106"/>
        <c:spPr>
          <a:solidFill>
            <a:schemeClr val="accent3"/>
          </a:solidFill>
          <a:ln>
            <a:noFill/>
          </a:ln>
          <a:effectLst/>
        </c:spPr>
      </c:pivotFmt>
      <c:pivotFmt>
        <c:idx val="107"/>
        <c:spPr>
          <a:solidFill>
            <a:schemeClr val="accent4"/>
          </a:solidFill>
          <a:ln>
            <a:noFill/>
          </a:ln>
          <a:effectLst/>
        </c:spPr>
      </c:pivotFmt>
      <c:pivotFmt>
        <c:idx val="108"/>
        <c:spPr>
          <a:solidFill>
            <a:schemeClr val="accent5"/>
          </a:solidFill>
          <a:ln>
            <a:noFill/>
          </a:ln>
          <a:effectLst/>
        </c:spPr>
      </c:pivotFmt>
      <c:pivotFmt>
        <c:idx val="109"/>
        <c:spPr>
          <a:solidFill>
            <a:schemeClr val="accent6"/>
          </a:solidFill>
          <a:ln>
            <a:noFill/>
          </a:ln>
          <a:effectLst/>
        </c:spPr>
      </c:pivotFmt>
      <c:pivotFmt>
        <c:idx val="110"/>
        <c:spPr>
          <a:solidFill>
            <a:schemeClr val="accent1">
              <a:lumMod val="60000"/>
            </a:schemeClr>
          </a:solidFill>
          <a:ln>
            <a:noFill/>
          </a:ln>
          <a:effectLst/>
        </c:spPr>
      </c:pivotFmt>
      <c:pivotFmt>
        <c:idx val="111"/>
        <c:marker>
          <c:symbol val="none"/>
        </c:marker>
        <c:dLbl>
          <c:idx val="0"/>
          <c:delete val="1"/>
          <c:extLst>
            <c:ext xmlns:c15="http://schemas.microsoft.com/office/drawing/2012/chart" uri="{CE6537A1-D6FC-4f65-9D91-7224C49458BB}"/>
          </c:extLst>
        </c:dLbl>
      </c:pivotFmt>
      <c:pivotFmt>
        <c:idx val="112"/>
        <c:marker>
          <c:symbol val="none"/>
        </c:marker>
        <c:dLbl>
          <c:idx val="0"/>
          <c:delete val="1"/>
          <c:extLst>
            <c:ext xmlns:c15="http://schemas.microsoft.com/office/drawing/2012/chart" uri="{CE6537A1-D6FC-4f65-9D91-7224C49458BB}"/>
          </c:extLst>
        </c:dLbl>
      </c:pivotFmt>
      <c:pivotFmt>
        <c:idx val="113"/>
        <c:marker>
          <c:symbol val="none"/>
        </c:marker>
        <c:dLbl>
          <c:idx val="0"/>
          <c:delete val="1"/>
          <c:extLst>
            <c:ext xmlns:c15="http://schemas.microsoft.com/office/drawing/2012/chart" uri="{CE6537A1-D6FC-4f65-9D91-7224C49458BB}"/>
          </c:extLst>
        </c:dLbl>
      </c:pivotFmt>
      <c:pivotFmt>
        <c:idx val="114"/>
        <c:marker>
          <c:symbol val="none"/>
        </c:marker>
        <c:dLbl>
          <c:idx val="0"/>
          <c:delete val="1"/>
          <c:extLst>
            <c:ext xmlns:c15="http://schemas.microsoft.com/office/drawing/2012/chart" uri="{CE6537A1-D6FC-4f65-9D91-7224C49458BB}"/>
          </c:extLst>
        </c:dLbl>
      </c:pivotFmt>
      <c:pivotFmt>
        <c:idx val="115"/>
        <c:marker>
          <c:symbol val="none"/>
        </c:marker>
        <c:dLbl>
          <c:idx val="0"/>
          <c:delete val="1"/>
          <c:extLst>
            <c:ext xmlns:c15="http://schemas.microsoft.com/office/drawing/2012/chart" uri="{CE6537A1-D6FC-4f65-9D91-7224C49458BB}"/>
          </c:extLst>
        </c:dLbl>
      </c:pivotFmt>
      <c:pivotFmt>
        <c:idx val="116"/>
        <c:marker>
          <c:symbol val="none"/>
        </c:marker>
        <c:dLbl>
          <c:idx val="0"/>
          <c:delete val="1"/>
          <c:extLst>
            <c:ext xmlns:c15="http://schemas.microsoft.com/office/drawing/2012/chart" uri="{CE6537A1-D6FC-4f65-9D91-7224C49458BB}"/>
          </c:extLst>
        </c:dLbl>
      </c:pivotFmt>
    </c:pivotFmts>
    <c:plotArea>
      <c:layout>
        <c:manualLayout>
          <c:layoutTarget val="inner"/>
          <c:xMode val="edge"/>
          <c:yMode val="edge"/>
          <c:x val="0.17096520193040385"/>
          <c:y val="0.11483386446257782"/>
          <c:w val="0.79677673355346712"/>
          <c:h val="0.70058671532520356"/>
        </c:manualLayout>
      </c:layout>
      <c:barChart>
        <c:barDir val="col"/>
        <c:grouping val="stacked"/>
        <c:varyColors val="1"/>
        <c:ser>
          <c:idx val="0"/>
          <c:order val="0"/>
          <c:tx>
            <c:strRef>
              <c:f>Pivot!$B$45:$B$46</c:f>
              <c:strCache>
                <c:ptCount val="1"/>
                <c:pt idx="0">
                  <c:v>Energy from Waste</c:v>
                </c:pt>
              </c:strCache>
            </c:strRef>
          </c:tx>
          <c:spPr>
            <a:solidFill>
              <a:srgbClr val="AF272F"/>
            </a:solidFill>
          </c:spPr>
          <c:invertIfNegative val="0"/>
          <c:dPt>
            <c:idx val="0"/>
            <c:invertIfNegative val="0"/>
            <c:bubble3D val="0"/>
            <c:spPr>
              <a:solidFill>
                <a:srgbClr val="AF272F"/>
              </a:solidFill>
              <a:ln>
                <a:noFill/>
              </a:ln>
              <a:effectLst/>
            </c:spPr>
            <c:extLst>
              <c:ext xmlns:c16="http://schemas.microsoft.com/office/drawing/2014/chart" uri="{C3380CC4-5D6E-409C-BE32-E72D297353CC}">
                <c16:uniqueId val="{00000001-52B6-4CE1-A504-CB0566C13FF9}"/>
              </c:ext>
            </c:extLst>
          </c:dPt>
          <c:dPt>
            <c:idx val="1"/>
            <c:invertIfNegative val="0"/>
            <c:bubble3D val="0"/>
            <c:spPr>
              <a:solidFill>
                <a:srgbClr val="AF272F"/>
              </a:solidFill>
              <a:ln>
                <a:noFill/>
              </a:ln>
              <a:effectLst/>
            </c:spPr>
            <c:extLst>
              <c:ext xmlns:c16="http://schemas.microsoft.com/office/drawing/2014/chart" uri="{C3380CC4-5D6E-409C-BE32-E72D297353CC}">
                <c16:uniqueId val="{00000003-52B6-4CE1-A504-CB0566C13FF9}"/>
              </c:ext>
            </c:extLst>
          </c:dPt>
          <c:dPt>
            <c:idx val="2"/>
            <c:invertIfNegative val="0"/>
            <c:bubble3D val="0"/>
            <c:spPr>
              <a:solidFill>
                <a:srgbClr val="AF272F"/>
              </a:solidFill>
              <a:ln>
                <a:noFill/>
              </a:ln>
              <a:effectLst/>
            </c:spPr>
            <c:extLst>
              <c:ext xmlns:c16="http://schemas.microsoft.com/office/drawing/2014/chart" uri="{C3380CC4-5D6E-409C-BE32-E72D297353CC}">
                <c16:uniqueId val="{00000005-52B6-4CE1-A504-CB0566C13FF9}"/>
              </c:ext>
            </c:extLst>
          </c:dPt>
          <c:dPt>
            <c:idx val="3"/>
            <c:invertIfNegative val="0"/>
            <c:bubble3D val="0"/>
            <c:spPr>
              <a:solidFill>
                <a:srgbClr val="AF272F"/>
              </a:solidFill>
              <a:ln>
                <a:noFill/>
              </a:ln>
              <a:effectLst/>
            </c:spPr>
            <c:extLst>
              <c:ext xmlns:c16="http://schemas.microsoft.com/office/drawing/2014/chart" uri="{C3380CC4-5D6E-409C-BE32-E72D297353CC}">
                <c16:uniqueId val="{00000007-52B6-4CE1-A504-CB0566C13FF9}"/>
              </c:ext>
            </c:extLst>
          </c:dPt>
          <c:dPt>
            <c:idx val="4"/>
            <c:invertIfNegative val="0"/>
            <c:bubble3D val="0"/>
            <c:spPr>
              <a:solidFill>
                <a:srgbClr val="AF272F"/>
              </a:solidFill>
              <a:ln>
                <a:noFill/>
              </a:ln>
              <a:effectLst/>
            </c:spPr>
            <c:extLst>
              <c:ext xmlns:c16="http://schemas.microsoft.com/office/drawing/2014/chart" uri="{C3380CC4-5D6E-409C-BE32-E72D297353CC}">
                <c16:uniqueId val="{00000009-52B6-4CE1-A504-CB0566C13FF9}"/>
              </c:ext>
            </c:extLst>
          </c:dPt>
          <c:dPt>
            <c:idx val="5"/>
            <c:invertIfNegative val="0"/>
            <c:bubble3D val="0"/>
            <c:extLst>
              <c:ext xmlns:c16="http://schemas.microsoft.com/office/drawing/2014/chart" uri="{C3380CC4-5D6E-409C-BE32-E72D297353CC}">
                <c16:uniqueId val="{0000000A-52B6-4CE1-A504-CB0566C13FF9}"/>
              </c:ext>
            </c:extLst>
          </c:dPt>
          <c:dPt>
            <c:idx val="6"/>
            <c:invertIfNegative val="0"/>
            <c:bubble3D val="0"/>
            <c:extLst>
              <c:ext xmlns:c16="http://schemas.microsoft.com/office/drawing/2014/chart" uri="{C3380CC4-5D6E-409C-BE32-E72D297353CC}">
                <c16:uniqueId val="{0000000B-52B6-4CE1-A504-CB0566C13FF9}"/>
              </c:ext>
            </c:extLst>
          </c:dPt>
          <c:dPt>
            <c:idx val="7"/>
            <c:invertIfNegative val="0"/>
            <c:bubble3D val="0"/>
            <c:extLst>
              <c:ext xmlns:c16="http://schemas.microsoft.com/office/drawing/2014/chart" uri="{C3380CC4-5D6E-409C-BE32-E72D297353CC}">
                <c16:uniqueId val="{0000000C-52B6-4CE1-A504-CB0566C13FF9}"/>
              </c:ext>
            </c:extLst>
          </c:dPt>
          <c:dPt>
            <c:idx val="8"/>
            <c:invertIfNegative val="0"/>
            <c:bubble3D val="0"/>
            <c:extLst>
              <c:ext xmlns:c16="http://schemas.microsoft.com/office/drawing/2014/chart" uri="{C3380CC4-5D6E-409C-BE32-E72D297353CC}">
                <c16:uniqueId val="{0000000D-52B6-4CE1-A504-CB0566C13FF9}"/>
              </c:ext>
            </c:extLst>
          </c:dPt>
          <c:cat>
            <c:strRef>
              <c:f>Pivot!$A$47:$A$52</c:f>
              <c:strCache>
                <c:ptCount val="5"/>
                <c:pt idx="0">
                  <c:v>2018</c:v>
                </c:pt>
                <c:pt idx="1">
                  <c:v>2019</c:v>
                </c:pt>
                <c:pt idx="2">
                  <c:v>2020</c:v>
                </c:pt>
                <c:pt idx="3">
                  <c:v>2021</c:v>
                </c:pt>
                <c:pt idx="4">
                  <c:v>2022</c:v>
                </c:pt>
              </c:strCache>
            </c:strRef>
          </c:cat>
          <c:val>
            <c:numRef>
              <c:f>Pivot!$B$47:$B$52</c:f>
              <c:numCache>
                <c:formatCode>General</c:formatCode>
                <c:ptCount val="5"/>
                <c:pt idx="0">
                  <c:v>1000</c:v>
                </c:pt>
              </c:numCache>
            </c:numRef>
          </c:val>
          <c:extLst>
            <c:ext xmlns:c16="http://schemas.microsoft.com/office/drawing/2014/chart" uri="{C3380CC4-5D6E-409C-BE32-E72D297353CC}">
              <c16:uniqueId val="{0000000E-52B6-4CE1-A504-CB0566C13FF9}"/>
            </c:ext>
          </c:extLst>
        </c:ser>
        <c:ser>
          <c:idx val="1"/>
          <c:order val="1"/>
          <c:tx>
            <c:strRef>
              <c:f>Pivot!$C$45:$C$46</c:f>
              <c:strCache>
                <c:ptCount val="1"/>
                <c:pt idx="0">
                  <c:v>Onshore Wind</c:v>
                </c:pt>
              </c:strCache>
            </c:strRef>
          </c:tx>
          <c:spPr>
            <a:solidFill>
              <a:srgbClr val="00629B"/>
            </a:solidFill>
          </c:spPr>
          <c:invertIfNegative val="0"/>
          <c:cat>
            <c:strRef>
              <c:f>Pivot!$A$47:$A$52</c:f>
              <c:strCache>
                <c:ptCount val="5"/>
                <c:pt idx="0">
                  <c:v>2018</c:v>
                </c:pt>
                <c:pt idx="1">
                  <c:v>2019</c:v>
                </c:pt>
                <c:pt idx="2">
                  <c:v>2020</c:v>
                </c:pt>
                <c:pt idx="3">
                  <c:v>2021</c:v>
                </c:pt>
                <c:pt idx="4">
                  <c:v>2022</c:v>
                </c:pt>
              </c:strCache>
            </c:strRef>
          </c:cat>
          <c:val>
            <c:numRef>
              <c:f>Pivot!$C$47:$C$52</c:f>
              <c:numCache>
                <c:formatCode>General</c:formatCode>
                <c:ptCount val="5"/>
                <c:pt idx="0">
                  <c:v>1050</c:v>
                </c:pt>
                <c:pt idx="4">
                  <c:v>280</c:v>
                </c:pt>
              </c:numCache>
            </c:numRef>
          </c:val>
          <c:extLst>
            <c:ext xmlns:c16="http://schemas.microsoft.com/office/drawing/2014/chart" uri="{C3380CC4-5D6E-409C-BE32-E72D297353CC}">
              <c16:uniqueId val="{0000000F-52B6-4CE1-A504-CB0566C13FF9}"/>
            </c:ext>
          </c:extLst>
        </c:ser>
        <c:ser>
          <c:idx val="2"/>
          <c:order val="2"/>
          <c:tx>
            <c:strRef>
              <c:f>Pivot!$D$45:$D$46</c:f>
              <c:strCache>
                <c:ptCount val="1"/>
                <c:pt idx="0">
                  <c:v>Solar – CSP</c:v>
                </c:pt>
              </c:strCache>
            </c:strRef>
          </c:tx>
          <c:invertIfNegative val="0"/>
          <c:cat>
            <c:strRef>
              <c:f>Pivot!$A$47:$A$52</c:f>
              <c:strCache>
                <c:ptCount val="5"/>
                <c:pt idx="0">
                  <c:v>2018</c:v>
                </c:pt>
                <c:pt idx="1">
                  <c:v>2019</c:v>
                </c:pt>
                <c:pt idx="2">
                  <c:v>2020</c:v>
                </c:pt>
                <c:pt idx="3">
                  <c:v>2021</c:v>
                </c:pt>
                <c:pt idx="4">
                  <c:v>2022</c:v>
                </c:pt>
              </c:strCache>
            </c:strRef>
          </c:cat>
          <c:val>
            <c:numRef>
              <c:f>Pivot!$D$47:$D$52</c:f>
              <c:numCache>
                <c:formatCode>General</c:formatCode>
                <c:ptCount val="5"/>
                <c:pt idx="1">
                  <c:v>750</c:v>
                </c:pt>
              </c:numCache>
            </c:numRef>
          </c:val>
          <c:extLst>
            <c:ext xmlns:c16="http://schemas.microsoft.com/office/drawing/2014/chart" uri="{C3380CC4-5D6E-409C-BE32-E72D297353CC}">
              <c16:uniqueId val="{00000010-52B6-4CE1-A504-CB0566C13FF9}"/>
            </c:ext>
          </c:extLst>
        </c:ser>
        <c:ser>
          <c:idx val="3"/>
          <c:order val="3"/>
          <c:tx>
            <c:strRef>
              <c:f>Pivot!$E$45:$E$46</c:f>
              <c:strCache>
                <c:ptCount val="1"/>
                <c:pt idx="0">
                  <c:v>Solar – PV</c:v>
                </c:pt>
              </c:strCache>
            </c:strRef>
          </c:tx>
          <c:invertIfNegative val="0"/>
          <c:cat>
            <c:strRef>
              <c:f>Pivot!$A$47:$A$52</c:f>
              <c:strCache>
                <c:ptCount val="5"/>
                <c:pt idx="0">
                  <c:v>2018</c:v>
                </c:pt>
                <c:pt idx="1">
                  <c:v>2019</c:v>
                </c:pt>
                <c:pt idx="2">
                  <c:v>2020</c:v>
                </c:pt>
                <c:pt idx="3">
                  <c:v>2021</c:v>
                </c:pt>
                <c:pt idx="4">
                  <c:v>2022</c:v>
                </c:pt>
              </c:strCache>
            </c:strRef>
          </c:cat>
          <c:val>
            <c:numRef>
              <c:f>Pivot!$E$47:$E$52</c:f>
              <c:numCache>
                <c:formatCode>General</c:formatCode>
                <c:ptCount val="5"/>
                <c:pt idx="0">
                  <c:v>1094</c:v>
                </c:pt>
                <c:pt idx="3">
                  <c:v>140</c:v>
                </c:pt>
                <c:pt idx="4">
                  <c:v>500</c:v>
                </c:pt>
              </c:numCache>
            </c:numRef>
          </c:val>
          <c:extLst>
            <c:ext xmlns:c16="http://schemas.microsoft.com/office/drawing/2014/chart" uri="{C3380CC4-5D6E-409C-BE32-E72D297353CC}">
              <c16:uniqueId val="{00000011-52B6-4CE1-A504-CB0566C13FF9}"/>
            </c:ext>
          </c:extLst>
        </c:ser>
        <c:ser>
          <c:idx val="4"/>
          <c:order val="4"/>
          <c:tx>
            <c:strRef>
              <c:f>Pivot!$F$45:$F$46</c:f>
              <c:strCache>
                <c:ptCount val="1"/>
                <c:pt idx="0">
                  <c:v>Battery</c:v>
                </c:pt>
              </c:strCache>
            </c:strRef>
          </c:tx>
          <c:spPr>
            <a:solidFill>
              <a:srgbClr val="F26A22"/>
            </a:solidFill>
          </c:spPr>
          <c:invertIfNegative val="0"/>
          <c:cat>
            <c:strRef>
              <c:f>Pivot!$A$47:$A$52</c:f>
              <c:strCache>
                <c:ptCount val="5"/>
                <c:pt idx="0">
                  <c:v>2018</c:v>
                </c:pt>
                <c:pt idx="1">
                  <c:v>2019</c:v>
                </c:pt>
                <c:pt idx="2">
                  <c:v>2020</c:v>
                </c:pt>
                <c:pt idx="3">
                  <c:v>2021</c:v>
                </c:pt>
                <c:pt idx="4">
                  <c:v>2022</c:v>
                </c:pt>
              </c:strCache>
            </c:strRef>
          </c:cat>
          <c:val>
            <c:numRef>
              <c:f>Pivot!$F$47:$F$52</c:f>
              <c:numCache>
                <c:formatCode>General</c:formatCode>
                <c:ptCount val="5"/>
                <c:pt idx="4">
                  <c:v>30</c:v>
                </c:pt>
              </c:numCache>
            </c:numRef>
          </c:val>
          <c:extLst>
            <c:ext xmlns:c16="http://schemas.microsoft.com/office/drawing/2014/chart" uri="{C3380CC4-5D6E-409C-BE32-E72D297353CC}">
              <c16:uniqueId val="{00000012-52B6-4CE1-A504-CB0566C13FF9}"/>
            </c:ext>
          </c:extLst>
        </c:ser>
        <c:ser>
          <c:idx val="5"/>
          <c:order val="5"/>
          <c:tx>
            <c:strRef>
              <c:f>Pivot!$G$45:$G$46</c:f>
              <c:strCache>
                <c:ptCount val="1"/>
                <c:pt idx="0">
                  <c:v>Green Hydrogen</c:v>
                </c:pt>
              </c:strCache>
            </c:strRef>
          </c:tx>
          <c:spPr>
            <a:solidFill>
              <a:srgbClr val="98CA3C"/>
            </a:solidFill>
          </c:spPr>
          <c:invertIfNegative val="0"/>
          <c:cat>
            <c:strRef>
              <c:f>Pivot!$A$47:$A$52</c:f>
              <c:strCache>
                <c:ptCount val="5"/>
                <c:pt idx="0">
                  <c:v>2018</c:v>
                </c:pt>
                <c:pt idx="1">
                  <c:v>2019</c:v>
                </c:pt>
                <c:pt idx="2">
                  <c:v>2020</c:v>
                </c:pt>
                <c:pt idx="3">
                  <c:v>2021</c:v>
                </c:pt>
                <c:pt idx="4">
                  <c:v>2022</c:v>
                </c:pt>
              </c:strCache>
            </c:strRef>
          </c:cat>
          <c:val>
            <c:numRef>
              <c:f>Pivot!$G$47:$G$52</c:f>
              <c:numCache>
                <c:formatCode>General</c:formatCode>
                <c:ptCount val="5"/>
                <c:pt idx="2">
                  <c:v>100</c:v>
                </c:pt>
                <c:pt idx="3">
                  <c:v>14500</c:v>
                </c:pt>
                <c:pt idx="4">
                  <c:v>3400</c:v>
                </c:pt>
              </c:numCache>
            </c:numRef>
          </c:val>
          <c:extLst>
            <c:ext xmlns:c16="http://schemas.microsoft.com/office/drawing/2014/chart" uri="{C3380CC4-5D6E-409C-BE32-E72D297353CC}">
              <c16:uniqueId val="{00000013-52B6-4CE1-A504-CB0566C13FF9}"/>
            </c:ext>
          </c:extLst>
        </c:ser>
        <c:ser>
          <c:idx val="6"/>
          <c:order val="6"/>
          <c:tx>
            <c:strRef>
              <c:f>Pivot!$H$45:$H$46</c:f>
              <c:strCache>
                <c:ptCount val="1"/>
                <c:pt idx="0">
                  <c:v>Blue Hydrogen</c:v>
                </c:pt>
              </c:strCache>
            </c:strRef>
          </c:tx>
          <c:spPr>
            <a:solidFill>
              <a:srgbClr val="00629B"/>
            </a:solidFill>
          </c:spPr>
          <c:invertIfNegative val="0"/>
          <c:cat>
            <c:strRef>
              <c:f>Pivot!$A$47:$A$52</c:f>
              <c:strCache>
                <c:ptCount val="5"/>
                <c:pt idx="0">
                  <c:v>2018</c:v>
                </c:pt>
                <c:pt idx="1">
                  <c:v>2019</c:v>
                </c:pt>
                <c:pt idx="2">
                  <c:v>2020</c:v>
                </c:pt>
                <c:pt idx="3">
                  <c:v>2021</c:v>
                </c:pt>
                <c:pt idx="4">
                  <c:v>2022</c:v>
                </c:pt>
              </c:strCache>
            </c:strRef>
          </c:cat>
          <c:val>
            <c:numRef>
              <c:f>Pivot!$H$47:$H$52</c:f>
              <c:numCache>
                <c:formatCode>General</c:formatCode>
                <c:ptCount val="5"/>
                <c:pt idx="3">
                  <c:v>100</c:v>
                </c:pt>
              </c:numCache>
            </c:numRef>
          </c:val>
          <c:extLst>
            <c:ext xmlns:c16="http://schemas.microsoft.com/office/drawing/2014/chart" uri="{C3380CC4-5D6E-409C-BE32-E72D297353CC}">
              <c16:uniqueId val="{00000014-52B6-4CE1-A504-CB0566C13FF9}"/>
            </c:ext>
          </c:extLst>
        </c:ser>
        <c:dLbls>
          <c:showLegendKey val="0"/>
          <c:showVal val="0"/>
          <c:showCatName val="0"/>
          <c:showSerName val="0"/>
          <c:showPercent val="0"/>
          <c:showBubbleSize val="0"/>
        </c:dLbls>
        <c:gapWidth val="24"/>
        <c:overlap val="100"/>
        <c:axId val="1988112304"/>
        <c:axId val="1988112720"/>
      </c:barChart>
      <c:dateAx>
        <c:axId val="19881123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Year</a:t>
                </a:r>
                <a:r>
                  <a:rPr lang="en-US" sz="1400" b="1" baseline="0"/>
                  <a:t> of Announcement</a:t>
                </a:r>
                <a:endParaRPr lang="en-US" sz="1400" b="1"/>
              </a:p>
            </c:rich>
          </c:tx>
          <c:overlay val="0"/>
          <c:spPr>
            <a:noFill/>
            <a:ln>
              <a:noFill/>
            </a:ln>
            <a:effectLst/>
          </c:sp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720"/>
        <c:crosses val="autoZero"/>
        <c:auto val="0"/>
        <c:lblOffset val="100"/>
        <c:baseTimeUnit val="days"/>
      </c:dateAx>
      <c:valAx>
        <c:axId val="198811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400" b="1" i="0" baseline="0" dirty="0">
                    <a:effectLst/>
                  </a:rPr>
                  <a:t>CAPEX  (USD Million)</a:t>
                </a:r>
                <a:endParaRPr lang="en-US" sz="1400" dirty="0">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304"/>
        <c:crossesAt val="1"/>
        <c:crossBetween val="between"/>
        <c:majorUnit val="5000"/>
      </c:valAx>
    </c:plotArea>
    <c:plotVisOnly val="1"/>
    <c:dispBlanksAs val="gap"/>
    <c:showDLblsOverMax val="0"/>
    <c:extLst/>
  </c:chart>
  <c:txPr>
    <a:bodyPr/>
    <a:lstStyle/>
    <a:p>
      <a:pPr>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[ProjectExport - EIC Oman (version 1).xlsx]Pivot!PivotTable8</c:name>
    <c:fmtId val="-1"/>
  </c:pivotSource>
  <c:chart>
    <c:autoTitleDeleted val="1"/>
    <c:pivotFmts>
      <c:pivotFmt>
        <c:idx val="0"/>
        <c:spPr>
          <a:solidFill>
            <a:schemeClr val="accent1"/>
          </a:solidFill>
          <a:ln>
            <a:noFill/>
          </a:ln>
          <a:effectLst/>
        </c:spPr>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pivotFmt>
      <c:pivotFmt>
        <c:idx val="22"/>
        <c:spPr>
          <a:solidFill>
            <a:schemeClr val="accent1"/>
          </a:solidFill>
          <a:ln>
            <a:noFill/>
          </a:ln>
          <a:effectLst/>
        </c:spPr>
      </c:pivotFmt>
      <c:pivotFmt>
        <c:idx val="23"/>
        <c:spPr>
          <a:solidFill>
            <a:schemeClr val="accent1"/>
          </a:solidFill>
          <a:ln>
            <a:noFill/>
          </a:ln>
          <a:effectLst/>
        </c:spPr>
      </c:pivotFmt>
      <c:pivotFmt>
        <c:idx val="24"/>
        <c:spPr>
          <a:solidFill>
            <a:schemeClr val="accent1"/>
          </a:solidFill>
          <a:ln>
            <a:noFill/>
          </a:ln>
          <a:effectLst/>
        </c:spPr>
      </c:pivotFmt>
      <c:pivotFmt>
        <c:idx val="25"/>
        <c:spPr>
          <a:solidFill>
            <a:schemeClr val="accent1"/>
          </a:solidFill>
          <a:ln>
            <a:noFill/>
          </a:ln>
          <a:effectLst/>
        </c:spPr>
      </c:pivotFmt>
      <c:pivotFmt>
        <c:idx val="26"/>
        <c:spPr>
          <a:solidFill>
            <a:schemeClr val="accent1"/>
          </a:solidFill>
          <a:ln>
            <a:noFill/>
          </a:ln>
          <a:effectLst/>
        </c:spPr>
      </c:pivotFmt>
      <c:pivotFmt>
        <c:idx val="27"/>
        <c:spPr>
          <a:solidFill>
            <a:schemeClr val="accent1"/>
          </a:solidFill>
          <a:ln>
            <a:noFill/>
          </a:ln>
          <a:effectLst/>
        </c:spPr>
      </c:pivotFmt>
      <c:pivotFmt>
        <c:idx val="28"/>
        <c:spPr>
          <a:solidFill>
            <a:schemeClr val="accent1"/>
          </a:solidFill>
          <a:ln>
            <a:noFill/>
          </a:ln>
          <a:effectLst/>
        </c:spPr>
      </c:pivotFmt>
      <c:pivotFmt>
        <c:idx val="29"/>
        <c:spPr>
          <a:solidFill>
            <a:schemeClr val="accent1"/>
          </a:solidFill>
          <a:ln>
            <a:noFill/>
          </a:ln>
          <a:effectLst/>
        </c:spPr>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pivotFmt>
      <c:pivotFmt>
        <c:idx val="33"/>
        <c:spPr>
          <a:solidFill>
            <a:schemeClr val="accent1"/>
          </a:solidFill>
          <a:ln>
            <a:noFill/>
          </a:ln>
          <a:effectLst/>
        </c:spPr>
      </c:pivotFmt>
      <c:pivotFmt>
        <c:idx val="34"/>
      </c:pivotFmt>
      <c:pivotFmt>
        <c:idx val="35"/>
        <c:spPr>
          <a:solidFill>
            <a:schemeClr val="accent1"/>
          </a:solidFill>
          <a:ln>
            <a:noFill/>
          </a:ln>
          <a:effectLst/>
        </c:spPr>
      </c:pivotFmt>
      <c:pivotFmt>
        <c:idx val="36"/>
        <c:spPr>
          <a:solidFill>
            <a:schemeClr val="accent2"/>
          </a:solidFill>
          <a:ln>
            <a:noFill/>
          </a:ln>
          <a:effectLst/>
        </c:spPr>
      </c:pivotFmt>
      <c:pivotFmt>
        <c:idx val="37"/>
        <c:spPr>
          <a:solidFill>
            <a:schemeClr val="accent3"/>
          </a:solidFill>
          <a:ln>
            <a:noFill/>
          </a:ln>
          <a:effectLst/>
        </c:spPr>
      </c:pivotFmt>
      <c:pivotFmt>
        <c:idx val="38"/>
        <c:spPr>
          <a:solidFill>
            <a:schemeClr val="accent4"/>
          </a:solidFill>
          <a:ln>
            <a:noFill/>
          </a:ln>
          <a:effectLst/>
        </c:spPr>
      </c:pivotFmt>
      <c:pivotFmt>
        <c:idx val="39"/>
        <c:spPr>
          <a:solidFill>
            <a:schemeClr val="accent5"/>
          </a:solidFill>
          <a:ln>
            <a:noFill/>
          </a:ln>
          <a:effectLst/>
        </c:spPr>
      </c:pivotFmt>
      <c:pivotFmt>
        <c:idx val="40"/>
        <c:spPr>
          <a:solidFill>
            <a:schemeClr val="accent6"/>
          </a:solidFill>
          <a:ln>
            <a:noFill/>
          </a:ln>
          <a:effectLst/>
        </c:spPr>
      </c:pivotFmt>
      <c:pivotFmt>
        <c:idx val="41"/>
        <c:spPr>
          <a:solidFill>
            <a:schemeClr val="accent1">
              <a:lumMod val="60000"/>
            </a:schemeClr>
          </a:solidFill>
          <a:ln>
            <a:noFill/>
          </a:ln>
          <a:effectLst/>
        </c:spPr>
      </c:pivotFmt>
      <c:pivotFmt>
        <c:idx val="42"/>
      </c:pivotFmt>
      <c:pivotFmt>
        <c:idx val="43"/>
      </c:pivotFmt>
      <c:pivotFmt>
        <c:idx val="44"/>
      </c:pivotFmt>
      <c:pivotFmt>
        <c:idx val="45"/>
      </c:pivotFmt>
      <c:pivotFmt>
        <c:idx val="46"/>
      </c:pivotFmt>
      <c:pivotFmt>
        <c:idx val="47"/>
      </c:pivotFmt>
      <c:pivotFmt>
        <c:idx val="48"/>
      </c:pivotFmt>
      <c:pivotFmt>
        <c:idx val="49"/>
        <c:spPr>
          <a:solidFill>
            <a:schemeClr val="accent1"/>
          </a:solidFill>
          <a:ln>
            <a:noFill/>
          </a:ln>
          <a:effectLst/>
        </c:spPr>
      </c:pivotFmt>
      <c:pivotFmt>
        <c:idx val="50"/>
        <c:spPr>
          <a:solidFill>
            <a:schemeClr val="accent2"/>
          </a:solidFill>
          <a:ln>
            <a:noFill/>
          </a:ln>
          <a:effectLst/>
        </c:spPr>
      </c:pivotFmt>
      <c:pivotFmt>
        <c:idx val="51"/>
        <c:spPr>
          <a:solidFill>
            <a:schemeClr val="accent3"/>
          </a:solidFill>
          <a:ln>
            <a:noFill/>
          </a:ln>
          <a:effectLst/>
        </c:spPr>
      </c:pivotFmt>
      <c:pivotFmt>
        <c:idx val="52"/>
        <c:spPr>
          <a:solidFill>
            <a:schemeClr val="accent4"/>
          </a:solidFill>
          <a:ln>
            <a:noFill/>
          </a:ln>
          <a:effectLst/>
        </c:spPr>
      </c:pivotFmt>
      <c:pivotFmt>
        <c:idx val="53"/>
        <c:spPr>
          <a:solidFill>
            <a:schemeClr val="accent5"/>
          </a:solidFill>
          <a:ln>
            <a:noFill/>
          </a:ln>
          <a:effectLst/>
        </c:spPr>
      </c:pivotFmt>
      <c:pivotFmt>
        <c:idx val="54"/>
        <c:spPr>
          <a:solidFill>
            <a:schemeClr val="accent6"/>
          </a:solidFill>
          <a:ln>
            <a:noFill/>
          </a:ln>
          <a:effectLst/>
        </c:spPr>
      </c:pivotFmt>
      <c:pivotFmt>
        <c:idx val="55"/>
        <c:spPr>
          <a:solidFill>
            <a:schemeClr val="accent1">
              <a:lumMod val="60000"/>
            </a:schemeClr>
          </a:solidFill>
          <a:ln>
            <a:noFill/>
          </a:ln>
          <a:effectLst/>
        </c:spPr>
      </c:pivotFmt>
      <c:pivotFmt>
        <c:idx val="56"/>
      </c:pivotFmt>
      <c:pivotFmt>
        <c:idx val="57"/>
      </c:pivotFmt>
      <c:pivotFmt>
        <c:idx val="58"/>
      </c:pivotFmt>
      <c:pivotFmt>
        <c:idx val="59"/>
      </c:pivotFmt>
      <c:pivotFmt>
        <c:idx val="60"/>
      </c:pivotFmt>
      <c:pivotFmt>
        <c:idx val="61"/>
      </c:pivotFmt>
      <c:pivotFmt>
        <c:idx val="62"/>
      </c:pivotFmt>
      <c:pivotFmt>
        <c:idx val="63"/>
        <c:spPr>
          <a:solidFill>
            <a:schemeClr val="accent1"/>
          </a:solidFill>
          <a:ln>
            <a:noFill/>
          </a:ln>
          <a:effectLst/>
        </c:spPr>
      </c:pivotFmt>
      <c:pivotFmt>
        <c:idx val="64"/>
        <c:spPr>
          <a:solidFill>
            <a:schemeClr val="accent2"/>
          </a:solidFill>
          <a:ln>
            <a:noFill/>
          </a:ln>
          <a:effectLst/>
        </c:spPr>
      </c:pivotFmt>
      <c:pivotFmt>
        <c:idx val="65"/>
        <c:spPr>
          <a:solidFill>
            <a:schemeClr val="accent3"/>
          </a:solidFill>
          <a:ln>
            <a:noFill/>
          </a:ln>
          <a:effectLst/>
        </c:spPr>
      </c:pivotFmt>
      <c:pivotFmt>
        <c:idx val="66"/>
        <c:spPr>
          <a:solidFill>
            <a:schemeClr val="accent4"/>
          </a:solidFill>
          <a:ln>
            <a:noFill/>
          </a:ln>
          <a:effectLst/>
        </c:spPr>
      </c:pivotFmt>
      <c:pivotFmt>
        <c:idx val="67"/>
        <c:spPr>
          <a:solidFill>
            <a:schemeClr val="accent5"/>
          </a:solidFill>
          <a:ln>
            <a:noFill/>
          </a:ln>
          <a:effectLst/>
        </c:spPr>
      </c:pivotFmt>
      <c:pivotFmt>
        <c:idx val="68"/>
        <c:spPr>
          <a:solidFill>
            <a:schemeClr val="accent6"/>
          </a:solidFill>
          <a:ln>
            <a:noFill/>
          </a:ln>
          <a:effectLst/>
        </c:spPr>
      </c:pivotFmt>
      <c:pivotFmt>
        <c:idx val="69"/>
        <c:spPr>
          <a:solidFill>
            <a:schemeClr val="accent1">
              <a:lumMod val="60000"/>
            </a:schemeClr>
          </a:solidFill>
          <a:ln>
            <a:noFill/>
          </a:ln>
          <a:effectLst/>
        </c:spPr>
      </c:pivotFmt>
      <c:pivotFmt>
        <c:idx val="70"/>
      </c:pivotFmt>
      <c:pivotFmt>
        <c:idx val="71"/>
      </c:pivotFmt>
      <c:pivotFmt>
        <c:idx val="72"/>
      </c:pivotFmt>
      <c:pivotFmt>
        <c:idx val="73"/>
      </c:pivotFmt>
      <c:pivotFmt>
        <c:idx val="74"/>
      </c:pivotFmt>
      <c:pivotFmt>
        <c:idx val="75"/>
      </c:pivotFmt>
      <c:pivotFmt>
        <c:idx val="76"/>
      </c:pivotFmt>
      <c:pivotFmt>
        <c:idx val="77"/>
        <c:spPr>
          <a:solidFill>
            <a:schemeClr val="accent1"/>
          </a:solidFill>
          <a:ln>
            <a:noFill/>
          </a:ln>
          <a:effectLst/>
        </c:spPr>
      </c:pivotFmt>
      <c:pivotFmt>
        <c:idx val="78"/>
        <c:spPr>
          <a:solidFill>
            <a:schemeClr val="accent2"/>
          </a:solidFill>
          <a:ln>
            <a:noFill/>
          </a:ln>
          <a:effectLst/>
        </c:spPr>
      </c:pivotFmt>
      <c:pivotFmt>
        <c:idx val="79"/>
        <c:spPr>
          <a:solidFill>
            <a:schemeClr val="accent3"/>
          </a:solidFill>
          <a:ln>
            <a:noFill/>
          </a:ln>
          <a:effectLst/>
        </c:spPr>
      </c:pivotFmt>
      <c:pivotFmt>
        <c:idx val="80"/>
        <c:spPr>
          <a:solidFill>
            <a:schemeClr val="accent4"/>
          </a:solidFill>
          <a:ln>
            <a:noFill/>
          </a:ln>
          <a:effectLst/>
        </c:spPr>
      </c:pivotFmt>
      <c:pivotFmt>
        <c:idx val="81"/>
        <c:spPr>
          <a:solidFill>
            <a:schemeClr val="accent5"/>
          </a:solidFill>
          <a:ln>
            <a:noFill/>
          </a:ln>
          <a:effectLst/>
        </c:spPr>
      </c:pivotFmt>
      <c:pivotFmt>
        <c:idx val="82"/>
        <c:spPr>
          <a:solidFill>
            <a:schemeClr val="accent6"/>
          </a:solidFill>
          <a:ln>
            <a:noFill/>
          </a:ln>
          <a:effectLst/>
        </c:spPr>
      </c:pivotFmt>
      <c:pivotFmt>
        <c:idx val="83"/>
        <c:spPr>
          <a:solidFill>
            <a:schemeClr val="accent1">
              <a:lumMod val="60000"/>
            </a:schemeClr>
          </a:solidFill>
          <a:ln>
            <a:noFill/>
          </a:ln>
          <a:effectLst/>
        </c:spPr>
      </c:pivotFmt>
      <c:pivotFmt>
        <c:idx val="84"/>
      </c:pivotFmt>
      <c:pivotFmt>
        <c:idx val="85"/>
      </c:pivotFmt>
      <c:pivotFmt>
        <c:idx val="86"/>
      </c:pivotFmt>
      <c:pivotFmt>
        <c:idx val="87"/>
      </c:pivotFmt>
      <c:pivotFmt>
        <c:idx val="88"/>
      </c:pivotFmt>
      <c:pivotFmt>
        <c:idx val="89"/>
      </c:pivotFmt>
      <c:pivotFmt>
        <c:idx val="90"/>
      </c:pivotFmt>
      <c:pivotFmt>
        <c:idx val="91"/>
        <c:spPr>
          <a:solidFill>
            <a:schemeClr val="accent1"/>
          </a:solidFill>
          <a:ln>
            <a:noFill/>
          </a:ln>
          <a:effectLst/>
        </c:spPr>
      </c:pivotFmt>
      <c:pivotFmt>
        <c:idx val="92"/>
        <c:spPr>
          <a:solidFill>
            <a:schemeClr val="accent2"/>
          </a:solidFill>
          <a:ln>
            <a:noFill/>
          </a:ln>
          <a:effectLst/>
        </c:spPr>
      </c:pivotFmt>
      <c:pivotFmt>
        <c:idx val="93"/>
        <c:spPr>
          <a:solidFill>
            <a:schemeClr val="accent3"/>
          </a:solidFill>
          <a:ln>
            <a:noFill/>
          </a:ln>
          <a:effectLst/>
        </c:spPr>
      </c:pivotFmt>
      <c:pivotFmt>
        <c:idx val="94"/>
        <c:spPr>
          <a:solidFill>
            <a:schemeClr val="accent4"/>
          </a:solidFill>
          <a:ln>
            <a:noFill/>
          </a:ln>
          <a:effectLst/>
        </c:spPr>
      </c:pivotFmt>
      <c:pivotFmt>
        <c:idx val="95"/>
        <c:spPr>
          <a:solidFill>
            <a:schemeClr val="accent5"/>
          </a:solidFill>
          <a:ln>
            <a:noFill/>
          </a:ln>
          <a:effectLst/>
        </c:spPr>
      </c:pivotFmt>
      <c:pivotFmt>
        <c:idx val="96"/>
        <c:spPr>
          <a:solidFill>
            <a:schemeClr val="accent6"/>
          </a:solidFill>
          <a:ln>
            <a:noFill/>
          </a:ln>
          <a:effectLst/>
        </c:spPr>
      </c:pivotFmt>
      <c:pivotFmt>
        <c:idx val="97"/>
        <c:spPr>
          <a:solidFill>
            <a:schemeClr val="accent1">
              <a:lumMod val="60000"/>
            </a:schemeClr>
          </a:solidFill>
          <a:ln>
            <a:noFill/>
          </a:ln>
          <a:effectLst/>
        </c:spPr>
      </c:pivotFmt>
      <c:pivotFmt>
        <c:idx val="98"/>
      </c:pivotFmt>
      <c:pivotFmt>
        <c:idx val="99"/>
      </c:pivotFmt>
      <c:pivotFmt>
        <c:idx val="100"/>
      </c:pivotFmt>
      <c:pivotFmt>
        <c:idx val="101"/>
      </c:pivotFmt>
      <c:pivotFmt>
        <c:idx val="102"/>
      </c:pivotFmt>
      <c:pivotFmt>
        <c:idx val="103"/>
      </c:pivotFmt>
      <c:pivotFmt>
        <c:idx val="104"/>
      </c:pivotFmt>
      <c:pivotFmt>
        <c:idx val="105"/>
        <c:spPr>
          <a:solidFill>
            <a:schemeClr val="accent1"/>
          </a:solidFill>
          <a:ln>
            <a:noFill/>
          </a:ln>
          <a:effectLst/>
        </c:spPr>
      </c:pivotFmt>
      <c:pivotFmt>
        <c:idx val="106"/>
        <c:spPr>
          <a:solidFill>
            <a:schemeClr val="accent2"/>
          </a:solidFill>
          <a:ln>
            <a:noFill/>
          </a:ln>
          <a:effectLst/>
        </c:spPr>
      </c:pivotFmt>
      <c:pivotFmt>
        <c:idx val="107"/>
        <c:spPr>
          <a:solidFill>
            <a:schemeClr val="accent3"/>
          </a:solidFill>
          <a:ln>
            <a:noFill/>
          </a:ln>
          <a:effectLst/>
        </c:spPr>
      </c:pivotFmt>
      <c:pivotFmt>
        <c:idx val="108"/>
        <c:spPr>
          <a:solidFill>
            <a:schemeClr val="accent4"/>
          </a:solidFill>
          <a:ln>
            <a:noFill/>
          </a:ln>
          <a:effectLst/>
        </c:spPr>
      </c:pivotFmt>
      <c:pivotFmt>
        <c:idx val="109"/>
        <c:spPr>
          <a:solidFill>
            <a:schemeClr val="accent5"/>
          </a:solidFill>
          <a:ln>
            <a:noFill/>
          </a:ln>
          <a:effectLst/>
        </c:spPr>
      </c:pivotFmt>
      <c:pivotFmt>
        <c:idx val="110"/>
        <c:spPr>
          <a:solidFill>
            <a:schemeClr val="accent6"/>
          </a:solidFill>
          <a:ln>
            <a:noFill/>
          </a:ln>
          <a:effectLst/>
        </c:spPr>
      </c:pivotFmt>
      <c:pivotFmt>
        <c:idx val="111"/>
        <c:spPr>
          <a:solidFill>
            <a:schemeClr val="accent1">
              <a:lumMod val="60000"/>
            </a:schemeClr>
          </a:solidFill>
          <a:ln>
            <a:noFill/>
          </a:ln>
          <a:effectLst/>
        </c:spPr>
      </c:pivotFmt>
      <c:pivotFmt>
        <c:idx val="112"/>
      </c:pivotFmt>
      <c:pivotFmt>
        <c:idx val="113"/>
      </c:pivotFmt>
      <c:pivotFmt>
        <c:idx val="114"/>
      </c:pivotFmt>
      <c:pivotFmt>
        <c:idx val="115"/>
      </c:pivotFmt>
      <c:pivotFmt>
        <c:idx val="116"/>
      </c:pivotFmt>
      <c:pivotFmt>
        <c:idx val="117"/>
      </c:pivotFmt>
      <c:pivotFmt>
        <c:idx val="118"/>
        <c:marker>
          <c:symbol val="none"/>
        </c:marker>
        <c:dLbl>
          <c:idx val="0"/>
          <c:delete val="1"/>
          <c:extLst>
            <c:ext xmlns:c15="http://schemas.microsoft.com/office/drawing/2012/chart" uri="{CE6537A1-D6FC-4f65-9D91-7224C49458BB}"/>
          </c:extLst>
        </c:dLbl>
      </c:pivotFmt>
      <c:pivotFmt>
        <c:idx val="119"/>
        <c:spPr>
          <a:solidFill>
            <a:schemeClr val="accent1"/>
          </a:solidFill>
          <a:ln>
            <a:noFill/>
          </a:ln>
          <a:effectLst/>
        </c:spPr>
      </c:pivotFmt>
      <c:pivotFmt>
        <c:idx val="120"/>
        <c:spPr>
          <a:solidFill>
            <a:schemeClr val="accent2"/>
          </a:solidFill>
          <a:ln>
            <a:noFill/>
          </a:ln>
          <a:effectLst/>
        </c:spPr>
      </c:pivotFmt>
      <c:pivotFmt>
        <c:idx val="121"/>
        <c:spPr>
          <a:solidFill>
            <a:schemeClr val="accent3"/>
          </a:solidFill>
          <a:ln>
            <a:noFill/>
          </a:ln>
          <a:effectLst/>
        </c:spPr>
      </c:pivotFmt>
      <c:pivotFmt>
        <c:idx val="122"/>
        <c:spPr>
          <a:solidFill>
            <a:schemeClr val="accent4"/>
          </a:solidFill>
          <a:ln>
            <a:noFill/>
          </a:ln>
          <a:effectLst/>
        </c:spPr>
      </c:pivotFmt>
      <c:pivotFmt>
        <c:idx val="123"/>
        <c:spPr>
          <a:solidFill>
            <a:schemeClr val="accent5"/>
          </a:solidFill>
          <a:ln>
            <a:noFill/>
          </a:ln>
          <a:effectLst/>
        </c:spPr>
      </c:pivotFmt>
      <c:pivotFmt>
        <c:idx val="124"/>
        <c:spPr>
          <a:solidFill>
            <a:schemeClr val="accent6"/>
          </a:solidFill>
          <a:ln>
            <a:noFill/>
          </a:ln>
          <a:effectLst/>
        </c:spPr>
      </c:pivotFmt>
      <c:pivotFmt>
        <c:idx val="125"/>
        <c:spPr>
          <a:solidFill>
            <a:schemeClr val="accent1">
              <a:lumMod val="60000"/>
            </a:schemeClr>
          </a:solidFill>
          <a:ln>
            <a:noFill/>
          </a:ln>
          <a:effectLst/>
        </c:spPr>
      </c:pivotFmt>
      <c:pivotFmt>
        <c:idx val="126"/>
        <c:marker>
          <c:symbol val="none"/>
        </c:marker>
        <c:dLbl>
          <c:idx val="0"/>
          <c:delete val="1"/>
          <c:extLst>
            <c:ext xmlns:c15="http://schemas.microsoft.com/office/drawing/2012/chart" uri="{CE6537A1-D6FC-4f65-9D91-7224C49458BB}"/>
          </c:extLst>
        </c:dLbl>
      </c:pivotFmt>
      <c:pivotFmt>
        <c:idx val="127"/>
        <c:marker>
          <c:symbol val="none"/>
        </c:marker>
        <c:dLbl>
          <c:idx val="0"/>
          <c:delete val="1"/>
          <c:extLst>
            <c:ext xmlns:c15="http://schemas.microsoft.com/office/drawing/2012/chart" uri="{CE6537A1-D6FC-4f65-9D91-7224C49458BB}"/>
          </c:extLst>
        </c:dLbl>
      </c:pivotFmt>
      <c:pivotFmt>
        <c:idx val="128"/>
        <c:marker>
          <c:symbol val="none"/>
        </c:marker>
        <c:dLbl>
          <c:idx val="0"/>
          <c:delete val="1"/>
          <c:extLst>
            <c:ext xmlns:c15="http://schemas.microsoft.com/office/drawing/2012/chart" uri="{CE6537A1-D6FC-4f65-9D91-7224C49458BB}"/>
          </c:extLst>
        </c:dLbl>
      </c:pivotFmt>
      <c:pivotFmt>
        <c:idx val="129"/>
        <c:marker>
          <c:symbol val="none"/>
        </c:marker>
        <c:dLbl>
          <c:idx val="0"/>
          <c:delete val="1"/>
          <c:extLst>
            <c:ext xmlns:c15="http://schemas.microsoft.com/office/drawing/2012/chart" uri="{CE6537A1-D6FC-4f65-9D91-7224C49458BB}"/>
          </c:extLst>
        </c:dLbl>
      </c:pivotFmt>
      <c:pivotFmt>
        <c:idx val="130"/>
        <c:marker>
          <c:symbol val="none"/>
        </c:marker>
        <c:dLbl>
          <c:idx val="0"/>
          <c:delete val="1"/>
          <c:extLst>
            <c:ext xmlns:c15="http://schemas.microsoft.com/office/drawing/2012/chart" uri="{CE6537A1-D6FC-4f65-9D91-7224C49458BB}"/>
          </c:extLst>
        </c:dLbl>
      </c:pivotFmt>
      <c:pivotFmt>
        <c:idx val="131"/>
        <c:marker>
          <c:symbol val="none"/>
        </c:marker>
        <c:dLbl>
          <c:idx val="0"/>
          <c:delete val="1"/>
          <c:extLst>
            <c:ext xmlns:c15="http://schemas.microsoft.com/office/drawing/2012/chart" uri="{CE6537A1-D6FC-4f65-9D91-7224C49458BB}"/>
          </c:extLst>
        </c:dLbl>
      </c:pivotFmt>
      <c:pivotFmt>
        <c:idx val="132"/>
        <c:marker>
          <c:symbol val="none"/>
        </c:marker>
        <c:dLbl>
          <c:idx val="0"/>
          <c:delete val="1"/>
          <c:extLst>
            <c:ext xmlns:c15="http://schemas.microsoft.com/office/drawing/2012/chart" uri="{CE6537A1-D6FC-4f65-9D91-7224C49458BB}"/>
          </c:extLst>
        </c:dLbl>
      </c:pivotFmt>
      <c:pivotFmt>
        <c:idx val="133"/>
        <c:marker>
          <c:symbol val="none"/>
        </c:marker>
        <c:dLbl>
          <c:idx val="0"/>
          <c:delete val="1"/>
          <c:extLst>
            <c:ext xmlns:c15="http://schemas.microsoft.com/office/drawing/2012/chart" uri="{CE6537A1-D6FC-4f65-9D91-7224C49458BB}"/>
          </c:extLst>
        </c:dLbl>
      </c:pivotFmt>
      <c:pivotFmt>
        <c:idx val="134"/>
        <c:marker>
          <c:symbol val="none"/>
        </c:marker>
        <c:dLbl>
          <c:idx val="0"/>
          <c:delete val="1"/>
          <c:extLst>
            <c:ext xmlns:c15="http://schemas.microsoft.com/office/drawing/2012/chart" uri="{CE6537A1-D6FC-4f65-9D91-7224C49458BB}"/>
          </c:extLst>
        </c:dLbl>
      </c:pivotFmt>
      <c:pivotFmt>
        <c:idx val="135"/>
        <c:spPr>
          <a:solidFill>
            <a:schemeClr val="accent3"/>
          </a:solidFill>
          <a:ln>
            <a:noFill/>
          </a:ln>
          <a:effectLst/>
        </c:spPr>
      </c:pivotFmt>
      <c:pivotFmt>
        <c:idx val="136"/>
        <c:spPr>
          <a:solidFill>
            <a:schemeClr val="accent4"/>
          </a:solidFill>
          <a:ln>
            <a:noFill/>
          </a:ln>
          <a:effectLst/>
        </c:spPr>
      </c:pivotFmt>
      <c:pivotFmt>
        <c:idx val="137"/>
        <c:spPr>
          <a:solidFill>
            <a:schemeClr val="accent5"/>
          </a:solidFill>
          <a:ln>
            <a:noFill/>
          </a:ln>
          <a:effectLst/>
        </c:spPr>
      </c:pivotFmt>
      <c:pivotFmt>
        <c:idx val="138"/>
        <c:spPr>
          <a:solidFill>
            <a:schemeClr val="accent6"/>
          </a:solidFill>
          <a:ln>
            <a:noFill/>
          </a:ln>
          <a:effectLst/>
        </c:spPr>
      </c:pivotFmt>
      <c:pivotFmt>
        <c:idx val="139"/>
        <c:spPr>
          <a:solidFill>
            <a:schemeClr val="accent1">
              <a:lumMod val="60000"/>
            </a:schemeClr>
          </a:solidFill>
          <a:ln>
            <a:noFill/>
          </a:ln>
          <a:effectLst/>
        </c:spPr>
      </c:pivotFmt>
      <c:pivotFmt>
        <c:idx val="140"/>
        <c:marker>
          <c:symbol val="none"/>
        </c:marker>
        <c:dLbl>
          <c:idx val="0"/>
          <c:delete val="1"/>
          <c:extLst>
            <c:ext xmlns:c15="http://schemas.microsoft.com/office/drawing/2012/chart" uri="{CE6537A1-D6FC-4f65-9D91-7224C49458BB}"/>
          </c:extLst>
        </c:dLbl>
      </c:pivotFmt>
      <c:pivotFmt>
        <c:idx val="141"/>
        <c:marker>
          <c:symbol val="none"/>
        </c:marker>
        <c:dLbl>
          <c:idx val="0"/>
          <c:delete val="1"/>
          <c:extLst>
            <c:ext xmlns:c15="http://schemas.microsoft.com/office/drawing/2012/chart" uri="{CE6537A1-D6FC-4f65-9D91-7224C49458BB}"/>
          </c:extLst>
        </c:dLbl>
      </c:pivotFmt>
      <c:pivotFmt>
        <c:idx val="142"/>
        <c:marker>
          <c:symbol val="none"/>
        </c:marker>
        <c:dLbl>
          <c:idx val="0"/>
          <c:delete val="1"/>
          <c:extLst>
            <c:ext xmlns:c15="http://schemas.microsoft.com/office/drawing/2012/chart" uri="{CE6537A1-D6FC-4f65-9D91-7224C49458BB}"/>
          </c:extLst>
        </c:dLbl>
      </c:pivotFmt>
      <c:pivotFmt>
        <c:idx val="143"/>
        <c:marker>
          <c:symbol val="none"/>
        </c:marker>
        <c:dLbl>
          <c:idx val="0"/>
          <c:delete val="1"/>
          <c:extLst>
            <c:ext xmlns:c15="http://schemas.microsoft.com/office/drawing/2012/chart" uri="{CE6537A1-D6FC-4f65-9D91-7224C49458BB}"/>
          </c:extLst>
        </c:dLbl>
      </c:pivotFmt>
      <c:pivotFmt>
        <c:idx val="144"/>
        <c:marker>
          <c:symbol val="none"/>
        </c:marker>
        <c:dLbl>
          <c:idx val="0"/>
          <c:delete val="1"/>
          <c:extLst>
            <c:ext xmlns:c15="http://schemas.microsoft.com/office/drawing/2012/chart" uri="{CE6537A1-D6FC-4f65-9D91-7224C49458BB}"/>
          </c:extLst>
        </c:dLbl>
      </c:pivotFmt>
      <c:pivotFmt>
        <c:idx val="145"/>
        <c:marker>
          <c:symbol val="none"/>
        </c:marker>
        <c:dLbl>
          <c:idx val="0"/>
          <c:delete val="1"/>
          <c:extLst>
            <c:ext xmlns:c15="http://schemas.microsoft.com/office/drawing/2012/chart" uri="{CE6537A1-D6FC-4f65-9D91-7224C49458BB}"/>
          </c:extLst>
        </c:dLbl>
      </c:pivotFmt>
      <c:pivotFmt>
        <c:idx val="146"/>
        <c:marker>
          <c:symbol val="none"/>
        </c:marker>
        <c:dLbl>
          <c:idx val="0"/>
          <c:delete val="1"/>
          <c:extLst>
            <c:ext xmlns:c15="http://schemas.microsoft.com/office/drawing/2012/chart" uri="{CE6537A1-D6FC-4f65-9D91-7224C49458BB}"/>
          </c:extLst>
        </c:dLbl>
      </c:pivotFmt>
      <c:pivotFmt>
        <c:idx val="147"/>
        <c:spPr>
          <a:solidFill>
            <a:schemeClr val="accent3"/>
          </a:solidFill>
          <a:ln>
            <a:noFill/>
          </a:ln>
          <a:effectLst/>
        </c:spPr>
      </c:pivotFmt>
      <c:pivotFmt>
        <c:idx val="148"/>
        <c:spPr>
          <a:solidFill>
            <a:schemeClr val="accent4"/>
          </a:solidFill>
          <a:ln>
            <a:noFill/>
          </a:ln>
          <a:effectLst/>
        </c:spPr>
      </c:pivotFmt>
      <c:pivotFmt>
        <c:idx val="149"/>
        <c:spPr>
          <a:solidFill>
            <a:schemeClr val="accent5"/>
          </a:solidFill>
          <a:ln>
            <a:noFill/>
          </a:ln>
          <a:effectLst/>
        </c:spPr>
      </c:pivotFmt>
      <c:pivotFmt>
        <c:idx val="150"/>
        <c:spPr>
          <a:solidFill>
            <a:schemeClr val="accent6"/>
          </a:solidFill>
          <a:ln>
            <a:noFill/>
          </a:ln>
          <a:effectLst/>
        </c:spPr>
      </c:pivotFmt>
      <c:pivotFmt>
        <c:idx val="151"/>
        <c:spPr>
          <a:solidFill>
            <a:schemeClr val="accent1">
              <a:lumMod val="60000"/>
            </a:schemeClr>
          </a:solidFill>
          <a:ln>
            <a:noFill/>
          </a:ln>
          <a:effectLst/>
        </c:spPr>
      </c:pivotFmt>
      <c:pivotFmt>
        <c:idx val="152"/>
        <c:marker>
          <c:symbol val="none"/>
        </c:marker>
        <c:dLbl>
          <c:idx val="0"/>
          <c:delete val="1"/>
          <c:extLst>
            <c:ext xmlns:c15="http://schemas.microsoft.com/office/drawing/2012/chart" uri="{CE6537A1-D6FC-4f65-9D91-7224C49458BB}"/>
          </c:extLst>
        </c:dLbl>
      </c:pivotFmt>
      <c:pivotFmt>
        <c:idx val="153"/>
        <c:marker>
          <c:symbol val="none"/>
        </c:marker>
        <c:dLbl>
          <c:idx val="0"/>
          <c:delete val="1"/>
          <c:extLst>
            <c:ext xmlns:c15="http://schemas.microsoft.com/office/drawing/2012/chart" uri="{CE6537A1-D6FC-4f65-9D91-7224C49458BB}"/>
          </c:extLst>
        </c:dLbl>
      </c:pivotFmt>
      <c:pivotFmt>
        <c:idx val="154"/>
        <c:marker>
          <c:symbol val="none"/>
        </c:marker>
        <c:dLbl>
          <c:idx val="0"/>
          <c:delete val="1"/>
          <c:extLst>
            <c:ext xmlns:c15="http://schemas.microsoft.com/office/drawing/2012/chart" uri="{CE6537A1-D6FC-4f65-9D91-7224C49458BB}"/>
          </c:extLst>
        </c:dLbl>
      </c:pivotFmt>
      <c:pivotFmt>
        <c:idx val="155"/>
        <c:marker>
          <c:symbol val="none"/>
        </c:marker>
        <c:dLbl>
          <c:idx val="0"/>
          <c:delete val="1"/>
          <c:extLst>
            <c:ext xmlns:c15="http://schemas.microsoft.com/office/drawing/2012/chart" uri="{CE6537A1-D6FC-4f65-9D91-7224C49458BB}"/>
          </c:extLst>
        </c:dLbl>
      </c:pivotFmt>
      <c:pivotFmt>
        <c:idx val="156"/>
        <c:marker>
          <c:symbol val="none"/>
        </c:marker>
        <c:dLbl>
          <c:idx val="0"/>
          <c:delete val="1"/>
          <c:extLst>
            <c:ext xmlns:c15="http://schemas.microsoft.com/office/drawing/2012/chart" uri="{CE6537A1-D6FC-4f65-9D91-7224C49458BB}"/>
          </c:extLst>
        </c:dLbl>
      </c:pivotFmt>
      <c:pivotFmt>
        <c:idx val="157"/>
        <c:marker>
          <c:symbol val="none"/>
        </c:marker>
        <c:dLbl>
          <c:idx val="0"/>
          <c:delete val="1"/>
          <c:extLst>
            <c:ext xmlns:c15="http://schemas.microsoft.com/office/drawing/2012/chart" uri="{CE6537A1-D6FC-4f65-9D91-7224C49458BB}"/>
          </c:extLst>
        </c:dLbl>
      </c:pivotFmt>
    </c:pivotFmts>
    <c:plotArea>
      <c:layout/>
      <c:barChart>
        <c:barDir val="col"/>
        <c:grouping val="stacked"/>
        <c:varyColors val="1"/>
        <c:ser>
          <c:idx val="0"/>
          <c:order val="0"/>
          <c:tx>
            <c:strRef>
              <c:f>Pivot!$B$65:$B$66</c:f>
              <c:strCache>
                <c:ptCount val="1"/>
                <c:pt idx="0">
                  <c:v>Energy from Waste</c:v>
                </c:pt>
              </c:strCache>
            </c:strRef>
          </c:tx>
          <c:spPr>
            <a:solidFill>
              <a:schemeClr val="accent6"/>
            </a:solidFill>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7F46-43E4-AEB4-2B5F76A23321}"/>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F46-43E4-AEB4-2B5F76A23321}"/>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7F46-43E4-AEB4-2B5F76A23321}"/>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7F46-43E4-AEB4-2B5F76A23321}"/>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7F46-43E4-AEB4-2B5F76A23321}"/>
              </c:ext>
            </c:extLst>
          </c:dPt>
          <c:dPt>
            <c:idx val="5"/>
            <c:invertIfNegative val="0"/>
            <c:bubble3D val="0"/>
            <c:extLst>
              <c:ext xmlns:c16="http://schemas.microsoft.com/office/drawing/2014/chart" uri="{C3380CC4-5D6E-409C-BE32-E72D297353CC}">
                <c16:uniqueId val="{0000000A-7F46-43E4-AEB4-2B5F76A23321}"/>
              </c:ext>
            </c:extLst>
          </c:dPt>
          <c:dPt>
            <c:idx val="6"/>
            <c:invertIfNegative val="0"/>
            <c:bubble3D val="0"/>
            <c:extLst>
              <c:ext xmlns:c16="http://schemas.microsoft.com/office/drawing/2014/chart" uri="{C3380CC4-5D6E-409C-BE32-E72D297353CC}">
                <c16:uniqueId val="{0000000B-7F46-43E4-AEB4-2B5F76A23321}"/>
              </c:ext>
            </c:extLst>
          </c:dPt>
          <c:dPt>
            <c:idx val="7"/>
            <c:invertIfNegative val="0"/>
            <c:bubble3D val="0"/>
            <c:extLst>
              <c:ext xmlns:c16="http://schemas.microsoft.com/office/drawing/2014/chart" uri="{C3380CC4-5D6E-409C-BE32-E72D297353CC}">
                <c16:uniqueId val="{0000000C-7F46-43E4-AEB4-2B5F76A23321}"/>
              </c:ext>
            </c:extLst>
          </c:dPt>
          <c:dPt>
            <c:idx val="8"/>
            <c:invertIfNegative val="0"/>
            <c:bubble3D val="0"/>
            <c:extLst>
              <c:ext xmlns:c16="http://schemas.microsoft.com/office/drawing/2014/chart" uri="{C3380CC4-5D6E-409C-BE32-E72D297353CC}">
                <c16:uniqueId val="{0000000D-7F46-43E4-AEB4-2B5F76A23321}"/>
              </c:ext>
            </c:extLst>
          </c:dPt>
          <c:cat>
            <c:strRef>
              <c:f>Pivot!$A$67:$A$72</c:f>
              <c:strCache>
                <c:ptCount val="5"/>
                <c:pt idx="0">
                  <c:v>2018</c:v>
                </c:pt>
                <c:pt idx="1">
                  <c:v>2019</c:v>
                </c:pt>
                <c:pt idx="2">
                  <c:v>2020</c:v>
                </c:pt>
                <c:pt idx="3">
                  <c:v>2021</c:v>
                </c:pt>
                <c:pt idx="4">
                  <c:v>2022</c:v>
                </c:pt>
              </c:strCache>
            </c:strRef>
          </c:cat>
          <c:val>
            <c:numRef>
              <c:f>Pivot!$B$67:$B$72</c:f>
              <c:numCache>
                <c:formatCode>General</c:formatCode>
                <c:ptCount val="5"/>
                <c:pt idx="0">
                  <c:v>1</c:v>
                </c:pt>
              </c:numCache>
            </c:numRef>
          </c:val>
          <c:extLst>
            <c:ext xmlns:c16="http://schemas.microsoft.com/office/drawing/2014/chart" uri="{C3380CC4-5D6E-409C-BE32-E72D297353CC}">
              <c16:uniqueId val="{0000000E-7F46-43E4-AEB4-2B5F76A23321}"/>
            </c:ext>
          </c:extLst>
        </c:ser>
        <c:ser>
          <c:idx val="1"/>
          <c:order val="1"/>
          <c:tx>
            <c:strRef>
              <c:f>Pivot!$C$65:$C$66</c:f>
              <c:strCache>
                <c:ptCount val="1"/>
                <c:pt idx="0">
                  <c:v>Onshore Wind</c:v>
                </c:pt>
              </c:strCache>
            </c:strRef>
          </c:tx>
          <c:spPr>
            <a:solidFill>
              <a:schemeClr val="accent2"/>
            </a:solidFill>
          </c:spPr>
          <c:invertIfNegative val="0"/>
          <c:cat>
            <c:strRef>
              <c:f>Pivot!$A$67:$A$72</c:f>
              <c:strCache>
                <c:ptCount val="5"/>
                <c:pt idx="0">
                  <c:v>2018</c:v>
                </c:pt>
                <c:pt idx="1">
                  <c:v>2019</c:v>
                </c:pt>
                <c:pt idx="2">
                  <c:v>2020</c:v>
                </c:pt>
                <c:pt idx="3">
                  <c:v>2021</c:v>
                </c:pt>
                <c:pt idx="4">
                  <c:v>2022</c:v>
                </c:pt>
              </c:strCache>
            </c:strRef>
          </c:cat>
          <c:val>
            <c:numRef>
              <c:f>Pivot!$C$67:$C$72</c:f>
              <c:numCache>
                <c:formatCode>General</c:formatCode>
                <c:ptCount val="5"/>
                <c:pt idx="0">
                  <c:v>3</c:v>
                </c:pt>
                <c:pt idx="4">
                  <c:v>1</c:v>
                </c:pt>
              </c:numCache>
            </c:numRef>
          </c:val>
          <c:extLst>
            <c:ext xmlns:c16="http://schemas.microsoft.com/office/drawing/2014/chart" uri="{C3380CC4-5D6E-409C-BE32-E72D297353CC}">
              <c16:uniqueId val="{0000000F-7F46-43E4-AEB4-2B5F76A23321}"/>
            </c:ext>
          </c:extLst>
        </c:ser>
        <c:ser>
          <c:idx val="2"/>
          <c:order val="2"/>
          <c:tx>
            <c:strRef>
              <c:f>Pivot!$D$65:$D$66</c:f>
              <c:strCache>
                <c:ptCount val="1"/>
                <c:pt idx="0">
                  <c:v>Solar – CSP</c:v>
                </c:pt>
              </c:strCache>
            </c:strRef>
          </c:tx>
          <c:spPr>
            <a:solidFill>
              <a:schemeClr val="bg1">
                <a:lumMod val="50000"/>
              </a:schemeClr>
            </a:solidFill>
          </c:spPr>
          <c:invertIfNegative val="0"/>
          <c:cat>
            <c:strRef>
              <c:f>Pivot!$A$67:$A$72</c:f>
              <c:strCache>
                <c:ptCount val="5"/>
                <c:pt idx="0">
                  <c:v>2018</c:v>
                </c:pt>
                <c:pt idx="1">
                  <c:v>2019</c:v>
                </c:pt>
                <c:pt idx="2">
                  <c:v>2020</c:v>
                </c:pt>
                <c:pt idx="3">
                  <c:v>2021</c:v>
                </c:pt>
                <c:pt idx="4">
                  <c:v>2022</c:v>
                </c:pt>
              </c:strCache>
            </c:strRef>
          </c:cat>
          <c:val>
            <c:numRef>
              <c:f>Pivot!$D$67:$D$72</c:f>
              <c:numCache>
                <c:formatCode>General</c:formatCode>
                <c:ptCount val="5"/>
                <c:pt idx="1">
                  <c:v>1</c:v>
                </c:pt>
              </c:numCache>
            </c:numRef>
          </c:val>
          <c:extLst>
            <c:ext xmlns:c16="http://schemas.microsoft.com/office/drawing/2014/chart" uri="{C3380CC4-5D6E-409C-BE32-E72D297353CC}">
              <c16:uniqueId val="{00000010-7F46-43E4-AEB4-2B5F76A23321}"/>
            </c:ext>
          </c:extLst>
        </c:ser>
        <c:ser>
          <c:idx val="3"/>
          <c:order val="3"/>
          <c:tx>
            <c:strRef>
              <c:f>Pivot!$E$65:$E$66</c:f>
              <c:strCache>
                <c:ptCount val="1"/>
                <c:pt idx="0">
                  <c:v>Solar – PV</c:v>
                </c:pt>
              </c:strCache>
            </c:strRef>
          </c:tx>
          <c:spPr>
            <a:solidFill>
              <a:srgbClr val="FFC000"/>
            </a:solidFill>
          </c:spPr>
          <c:invertIfNegative val="0"/>
          <c:cat>
            <c:strRef>
              <c:f>Pivot!$A$67:$A$72</c:f>
              <c:strCache>
                <c:ptCount val="5"/>
                <c:pt idx="0">
                  <c:v>2018</c:v>
                </c:pt>
                <c:pt idx="1">
                  <c:v>2019</c:v>
                </c:pt>
                <c:pt idx="2">
                  <c:v>2020</c:v>
                </c:pt>
                <c:pt idx="3">
                  <c:v>2021</c:v>
                </c:pt>
                <c:pt idx="4">
                  <c:v>2022</c:v>
                </c:pt>
              </c:strCache>
            </c:strRef>
          </c:cat>
          <c:val>
            <c:numRef>
              <c:f>Pivot!$E$67:$E$72</c:f>
              <c:numCache>
                <c:formatCode>General</c:formatCode>
                <c:ptCount val="5"/>
                <c:pt idx="0">
                  <c:v>3</c:v>
                </c:pt>
                <c:pt idx="3">
                  <c:v>2</c:v>
                </c:pt>
                <c:pt idx="4">
                  <c:v>3</c:v>
                </c:pt>
              </c:numCache>
            </c:numRef>
          </c:val>
          <c:extLst>
            <c:ext xmlns:c16="http://schemas.microsoft.com/office/drawing/2014/chart" uri="{C3380CC4-5D6E-409C-BE32-E72D297353CC}">
              <c16:uniqueId val="{00000011-7F46-43E4-AEB4-2B5F76A23321}"/>
            </c:ext>
          </c:extLst>
        </c:ser>
        <c:ser>
          <c:idx val="4"/>
          <c:order val="4"/>
          <c:tx>
            <c:strRef>
              <c:f>Pivot!$F$65:$F$66</c:f>
              <c:strCache>
                <c:ptCount val="1"/>
                <c:pt idx="0">
                  <c:v>Battery</c:v>
                </c:pt>
              </c:strCache>
            </c:strRef>
          </c:tx>
          <c:spPr>
            <a:solidFill>
              <a:schemeClr val="accent5"/>
            </a:solidFill>
          </c:spPr>
          <c:invertIfNegative val="0"/>
          <c:cat>
            <c:strRef>
              <c:f>Pivot!$A$67:$A$72</c:f>
              <c:strCache>
                <c:ptCount val="5"/>
                <c:pt idx="0">
                  <c:v>2018</c:v>
                </c:pt>
                <c:pt idx="1">
                  <c:v>2019</c:v>
                </c:pt>
                <c:pt idx="2">
                  <c:v>2020</c:v>
                </c:pt>
                <c:pt idx="3">
                  <c:v>2021</c:v>
                </c:pt>
                <c:pt idx="4">
                  <c:v>2022</c:v>
                </c:pt>
              </c:strCache>
            </c:strRef>
          </c:cat>
          <c:val>
            <c:numRef>
              <c:f>Pivot!$F$67:$F$72</c:f>
              <c:numCache>
                <c:formatCode>General</c:formatCode>
                <c:ptCount val="5"/>
                <c:pt idx="4">
                  <c:v>1</c:v>
                </c:pt>
              </c:numCache>
            </c:numRef>
          </c:val>
          <c:extLst>
            <c:ext xmlns:c16="http://schemas.microsoft.com/office/drawing/2014/chart" uri="{C3380CC4-5D6E-409C-BE32-E72D297353CC}">
              <c16:uniqueId val="{00000012-7F46-43E4-AEB4-2B5F76A23321}"/>
            </c:ext>
          </c:extLst>
        </c:ser>
        <c:ser>
          <c:idx val="5"/>
          <c:order val="5"/>
          <c:tx>
            <c:strRef>
              <c:f>Pivot!$G$65:$G$66</c:f>
              <c:strCache>
                <c:ptCount val="1"/>
                <c:pt idx="0">
                  <c:v>Green Hydrogen</c:v>
                </c:pt>
              </c:strCache>
            </c:strRef>
          </c:tx>
          <c:spPr>
            <a:solidFill>
              <a:schemeClr val="accent3"/>
            </a:solidFill>
          </c:spPr>
          <c:invertIfNegative val="0"/>
          <c:cat>
            <c:strRef>
              <c:f>Pivot!$A$67:$A$72</c:f>
              <c:strCache>
                <c:ptCount val="5"/>
                <c:pt idx="0">
                  <c:v>2018</c:v>
                </c:pt>
                <c:pt idx="1">
                  <c:v>2019</c:v>
                </c:pt>
                <c:pt idx="2">
                  <c:v>2020</c:v>
                </c:pt>
                <c:pt idx="3">
                  <c:v>2021</c:v>
                </c:pt>
                <c:pt idx="4">
                  <c:v>2022</c:v>
                </c:pt>
              </c:strCache>
            </c:strRef>
          </c:cat>
          <c:val>
            <c:numRef>
              <c:f>Pivot!$G$67:$G$72</c:f>
              <c:numCache>
                <c:formatCode>General</c:formatCode>
                <c:ptCount val="5"/>
                <c:pt idx="2">
                  <c:v>1</c:v>
                </c:pt>
                <c:pt idx="3">
                  <c:v>3</c:v>
                </c:pt>
                <c:pt idx="4">
                  <c:v>2</c:v>
                </c:pt>
              </c:numCache>
            </c:numRef>
          </c:val>
          <c:extLst>
            <c:ext xmlns:c16="http://schemas.microsoft.com/office/drawing/2014/chart" uri="{C3380CC4-5D6E-409C-BE32-E72D297353CC}">
              <c16:uniqueId val="{00000013-7F46-43E4-AEB4-2B5F76A23321}"/>
            </c:ext>
          </c:extLst>
        </c:ser>
        <c:ser>
          <c:idx val="6"/>
          <c:order val="6"/>
          <c:tx>
            <c:strRef>
              <c:f>Pivot!$H$65:$H$66</c:f>
              <c:strCache>
                <c:ptCount val="1"/>
                <c:pt idx="0">
                  <c:v>Blue Hydrogen</c:v>
                </c:pt>
              </c:strCache>
            </c:strRef>
          </c:tx>
          <c:spPr>
            <a:solidFill>
              <a:schemeClr val="accent1"/>
            </a:solidFill>
          </c:spPr>
          <c:invertIfNegative val="0"/>
          <c:cat>
            <c:strRef>
              <c:f>Pivot!$A$67:$A$72</c:f>
              <c:strCache>
                <c:ptCount val="5"/>
                <c:pt idx="0">
                  <c:v>2018</c:v>
                </c:pt>
                <c:pt idx="1">
                  <c:v>2019</c:v>
                </c:pt>
                <c:pt idx="2">
                  <c:v>2020</c:v>
                </c:pt>
                <c:pt idx="3">
                  <c:v>2021</c:v>
                </c:pt>
                <c:pt idx="4">
                  <c:v>2022</c:v>
                </c:pt>
              </c:strCache>
            </c:strRef>
          </c:cat>
          <c:val>
            <c:numRef>
              <c:f>Pivot!$H$67:$H$72</c:f>
              <c:numCache>
                <c:formatCode>General</c:formatCode>
                <c:ptCount val="5"/>
                <c:pt idx="3">
                  <c:v>1</c:v>
                </c:pt>
              </c:numCache>
            </c:numRef>
          </c:val>
          <c:extLst>
            <c:ext xmlns:c16="http://schemas.microsoft.com/office/drawing/2014/chart" uri="{C3380CC4-5D6E-409C-BE32-E72D297353CC}">
              <c16:uniqueId val="{00000014-7F46-43E4-AEB4-2B5F76A23321}"/>
            </c:ext>
          </c:extLst>
        </c:ser>
        <c:dLbls>
          <c:showLegendKey val="0"/>
          <c:showVal val="0"/>
          <c:showCatName val="0"/>
          <c:showSerName val="0"/>
          <c:showPercent val="0"/>
          <c:showBubbleSize val="0"/>
        </c:dLbls>
        <c:gapWidth val="84"/>
        <c:overlap val="100"/>
        <c:axId val="1988112304"/>
        <c:axId val="1988112720"/>
      </c:barChart>
      <c:dateAx>
        <c:axId val="198811230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200" b="1" dirty="0"/>
                  <a:t>Year</a:t>
                </a:r>
                <a:r>
                  <a:rPr lang="en-US" sz="1200" b="1" baseline="0" dirty="0"/>
                  <a:t> of Announcement</a:t>
                </a:r>
                <a:endParaRPr lang="en-US" sz="1200" b="1" dirty="0"/>
              </a:p>
            </c:rich>
          </c:tx>
          <c:overlay val="0"/>
          <c:spPr>
            <a:noFill/>
            <a:ln>
              <a:noFill/>
            </a:ln>
            <a:effectLst/>
          </c:sp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720"/>
        <c:crosses val="autoZero"/>
        <c:auto val="0"/>
        <c:lblOffset val="100"/>
        <c:baseTimeUnit val="days"/>
      </c:dateAx>
      <c:valAx>
        <c:axId val="198811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200" b="1" dirty="0"/>
                  <a:t>Number of Projects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304"/>
        <c:crossesAt val="1"/>
        <c:crossBetween val="between"/>
      </c:valAx>
    </c:plotArea>
    <c:plotVisOnly val="1"/>
    <c:dispBlanksAs val="gap"/>
    <c:showDLblsOverMax val="0"/>
    <c:extLst/>
  </c:chart>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PowerPoint]Pivot!PivotTable3</c:name>
    <c:fmtId val="-1"/>
  </c:pivotSource>
  <c:chart>
    <c:autoTitleDeleted val="1"/>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s>
    <c:plotArea>
      <c:layout/>
      <c:barChart>
        <c:barDir val="col"/>
        <c:grouping val="stacked"/>
        <c:varyColors val="1"/>
        <c:ser>
          <c:idx val="0"/>
          <c:order val="0"/>
          <c:tx>
            <c:strRef>
              <c:f>Pivot!$B$26:$B$27</c:f>
              <c:strCache>
                <c:ptCount val="1"/>
                <c:pt idx="0">
                  <c:v>Battery</c:v>
                </c:pt>
              </c:strCache>
            </c:strRef>
          </c:tx>
          <c:spPr>
            <a:solidFill>
              <a:schemeClr val="accent5"/>
            </a:solidFill>
            <a:ln>
              <a:noFill/>
            </a:ln>
            <a:effectLst/>
          </c:spPr>
          <c:invertIfNegative val="0"/>
          <c:cat>
            <c:strRef>
              <c:f>Pivot!$A$28:$A$36</c:f>
              <c:strCache>
                <c:ptCount val="8"/>
                <c:pt idx="0">
                  <c:v>2019</c:v>
                </c:pt>
                <c:pt idx="1">
                  <c:v>2020</c:v>
                </c:pt>
                <c:pt idx="2">
                  <c:v>2021</c:v>
                </c:pt>
                <c:pt idx="3">
                  <c:v>2023</c:v>
                </c:pt>
                <c:pt idx="4">
                  <c:v>2024</c:v>
                </c:pt>
                <c:pt idx="5">
                  <c:v>2025</c:v>
                </c:pt>
                <c:pt idx="6">
                  <c:v>2026</c:v>
                </c:pt>
                <c:pt idx="7">
                  <c:v>2027</c:v>
                </c:pt>
              </c:strCache>
            </c:strRef>
          </c:cat>
          <c:val>
            <c:numRef>
              <c:f>Pivot!$B$28:$B$36</c:f>
              <c:numCache>
                <c:formatCode>General</c:formatCode>
                <c:ptCount val="8"/>
                <c:pt idx="5">
                  <c:v>30</c:v>
                </c:pt>
              </c:numCache>
            </c:numRef>
          </c:val>
          <c:extLst>
            <c:ext xmlns:c16="http://schemas.microsoft.com/office/drawing/2014/chart" uri="{C3380CC4-5D6E-409C-BE32-E72D297353CC}">
              <c16:uniqueId val="{00000000-3BC5-41D7-9460-4BBAA6566F6D}"/>
            </c:ext>
          </c:extLst>
        </c:ser>
        <c:ser>
          <c:idx val="1"/>
          <c:order val="1"/>
          <c:tx>
            <c:strRef>
              <c:f>Pivot!$C$26:$C$27</c:f>
              <c:strCache>
                <c:ptCount val="1"/>
                <c:pt idx="0">
                  <c:v>Energy from Waste</c:v>
                </c:pt>
              </c:strCache>
            </c:strRef>
          </c:tx>
          <c:spPr>
            <a:solidFill>
              <a:schemeClr val="accent6"/>
            </a:solidFill>
            <a:ln>
              <a:noFill/>
            </a:ln>
            <a:effectLst/>
          </c:spPr>
          <c:invertIfNegative val="0"/>
          <c:cat>
            <c:strRef>
              <c:f>Pivot!$A$28:$A$36</c:f>
              <c:strCache>
                <c:ptCount val="8"/>
                <c:pt idx="0">
                  <c:v>2019</c:v>
                </c:pt>
                <c:pt idx="1">
                  <c:v>2020</c:v>
                </c:pt>
                <c:pt idx="2">
                  <c:v>2021</c:v>
                </c:pt>
                <c:pt idx="3">
                  <c:v>2023</c:v>
                </c:pt>
                <c:pt idx="4">
                  <c:v>2024</c:v>
                </c:pt>
                <c:pt idx="5">
                  <c:v>2025</c:v>
                </c:pt>
                <c:pt idx="6">
                  <c:v>2026</c:v>
                </c:pt>
                <c:pt idx="7">
                  <c:v>2027</c:v>
                </c:pt>
              </c:strCache>
            </c:strRef>
          </c:cat>
          <c:val>
            <c:numRef>
              <c:f>Pivot!$C$28:$C$36</c:f>
              <c:numCache>
                <c:formatCode>General</c:formatCode>
                <c:ptCount val="8"/>
                <c:pt idx="5">
                  <c:v>1000</c:v>
                </c:pt>
              </c:numCache>
            </c:numRef>
          </c:val>
          <c:extLst>
            <c:ext xmlns:c16="http://schemas.microsoft.com/office/drawing/2014/chart" uri="{C3380CC4-5D6E-409C-BE32-E72D297353CC}">
              <c16:uniqueId val="{00000001-3BC5-41D7-9460-4BBAA6566F6D}"/>
            </c:ext>
          </c:extLst>
        </c:ser>
        <c:ser>
          <c:idx val="2"/>
          <c:order val="2"/>
          <c:tx>
            <c:strRef>
              <c:f>Pivot!$D$26:$D$27</c:f>
              <c:strCache>
                <c:ptCount val="1"/>
                <c:pt idx="0">
                  <c:v>Onshore Wind</c:v>
                </c:pt>
              </c:strCache>
            </c:strRef>
          </c:tx>
          <c:spPr>
            <a:solidFill>
              <a:schemeClr val="accent1"/>
            </a:solidFill>
            <a:ln>
              <a:noFill/>
            </a:ln>
            <a:effectLst/>
          </c:spPr>
          <c:invertIfNegative val="0"/>
          <c:cat>
            <c:strRef>
              <c:f>Pivot!$A$28:$A$36</c:f>
              <c:strCache>
                <c:ptCount val="8"/>
                <c:pt idx="0">
                  <c:v>2019</c:v>
                </c:pt>
                <c:pt idx="1">
                  <c:v>2020</c:v>
                </c:pt>
                <c:pt idx="2">
                  <c:v>2021</c:v>
                </c:pt>
                <c:pt idx="3">
                  <c:v>2023</c:v>
                </c:pt>
                <c:pt idx="4">
                  <c:v>2024</c:v>
                </c:pt>
                <c:pt idx="5">
                  <c:v>2025</c:v>
                </c:pt>
                <c:pt idx="6">
                  <c:v>2026</c:v>
                </c:pt>
                <c:pt idx="7">
                  <c:v>2027</c:v>
                </c:pt>
              </c:strCache>
            </c:strRef>
          </c:cat>
          <c:val>
            <c:numRef>
              <c:f>Pivot!$D$28:$D$36</c:f>
              <c:numCache>
                <c:formatCode>General</c:formatCode>
                <c:ptCount val="8"/>
                <c:pt idx="0">
                  <c:v>125</c:v>
                </c:pt>
                <c:pt idx="5">
                  <c:v>700</c:v>
                </c:pt>
                <c:pt idx="6">
                  <c:v>350</c:v>
                </c:pt>
                <c:pt idx="7">
                  <c:v>280</c:v>
                </c:pt>
              </c:numCache>
            </c:numRef>
          </c:val>
          <c:extLst>
            <c:ext xmlns:c16="http://schemas.microsoft.com/office/drawing/2014/chart" uri="{C3380CC4-5D6E-409C-BE32-E72D297353CC}">
              <c16:uniqueId val="{00000002-3BC5-41D7-9460-4BBAA6566F6D}"/>
            </c:ext>
          </c:extLst>
        </c:ser>
        <c:ser>
          <c:idx val="3"/>
          <c:order val="3"/>
          <c:tx>
            <c:strRef>
              <c:f>Pivot!$E$26:$E$27</c:f>
              <c:strCache>
                <c:ptCount val="1"/>
                <c:pt idx="0">
                  <c:v>Solar – CSP</c:v>
                </c:pt>
              </c:strCache>
            </c:strRef>
          </c:tx>
          <c:spPr>
            <a:solidFill>
              <a:schemeClr val="accent2"/>
            </a:solidFill>
            <a:ln>
              <a:noFill/>
            </a:ln>
            <a:effectLst/>
          </c:spPr>
          <c:invertIfNegative val="0"/>
          <c:cat>
            <c:strRef>
              <c:f>Pivot!$A$28:$A$36</c:f>
              <c:strCache>
                <c:ptCount val="8"/>
                <c:pt idx="0">
                  <c:v>2019</c:v>
                </c:pt>
                <c:pt idx="1">
                  <c:v>2020</c:v>
                </c:pt>
                <c:pt idx="2">
                  <c:v>2021</c:v>
                </c:pt>
                <c:pt idx="3">
                  <c:v>2023</c:v>
                </c:pt>
                <c:pt idx="4">
                  <c:v>2024</c:v>
                </c:pt>
                <c:pt idx="5">
                  <c:v>2025</c:v>
                </c:pt>
                <c:pt idx="6">
                  <c:v>2026</c:v>
                </c:pt>
                <c:pt idx="7">
                  <c:v>2027</c:v>
                </c:pt>
              </c:strCache>
            </c:strRef>
          </c:cat>
          <c:val>
            <c:numRef>
              <c:f>Pivot!$E$28:$E$36</c:f>
              <c:numCache>
                <c:formatCode>General</c:formatCode>
                <c:ptCount val="8"/>
                <c:pt idx="5">
                  <c:v>750</c:v>
                </c:pt>
              </c:numCache>
            </c:numRef>
          </c:val>
          <c:extLst>
            <c:ext xmlns:c16="http://schemas.microsoft.com/office/drawing/2014/chart" uri="{C3380CC4-5D6E-409C-BE32-E72D297353CC}">
              <c16:uniqueId val="{00000003-3BC5-41D7-9460-4BBAA6566F6D}"/>
            </c:ext>
          </c:extLst>
        </c:ser>
        <c:ser>
          <c:idx val="4"/>
          <c:order val="4"/>
          <c:tx>
            <c:strRef>
              <c:f>Pivot!$F$26:$F$27</c:f>
              <c:strCache>
                <c:ptCount val="1"/>
                <c:pt idx="0">
                  <c:v>Solar – PV</c:v>
                </c:pt>
              </c:strCache>
            </c:strRef>
          </c:tx>
          <c:spPr>
            <a:solidFill>
              <a:srgbClr val="EDB027"/>
            </a:solidFill>
            <a:ln>
              <a:noFill/>
            </a:ln>
            <a:effectLst/>
          </c:spPr>
          <c:invertIfNegative val="0"/>
          <c:cat>
            <c:strRef>
              <c:f>Pivot!$A$28:$A$36</c:f>
              <c:strCache>
                <c:ptCount val="8"/>
                <c:pt idx="0">
                  <c:v>2019</c:v>
                </c:pt>
                <c:pt idx="1">
                  <c:v>2020</c:v>
                </c:pt>
                <c:pt idx="2">
                  <c:v>2021</c:v>
                </c:pt>
                <c:pt idx="3">
                  <c:v>2023</c:v>
                </c:pt>
                <c:pt idx="4">
                  <c:v>2024</c:v>
                </c:pt>
                <c:pt idx="5">
                  <c:v>2025</c:v>
                </c:pt>
                <c:pt idx="6">
                  <c:v>2026</c:v>
                </c:pt>
                <c:pt idx="7">
                  <c:v>2027</c:v>
                </c:pt>
              </c:strCache>
            </c:strRef>
          </c:cat>
          <c:val>
            <c:numRef>
              <c:f>Pivot!$F$28:$F$36</c:f>
              <c:numCache>
                <c:formatCode>General</c:formatCode>
                <c:ptCount val="8"/>
                <c:pt idx="1">
                  <c:v>94</c:v>
                </c:pt>
                <c:pt idx="2">
                  <c:v>400</c:v>
                </c:pt>
                <c:pt idx="3">
                  <c:v>40</c:v>
                </c:pt>
                <c:pt idx="4">
                  <c:v>1000</c:v>
                </c:pt>
                <c:pt idx="5">
                  <c:v>600</c:v>
                </c:pt>
              </c:numCache>
            </c:numRef>
          </c:val>
          <c:extLst>
            <c:ext xmlns:c16="http://schemas.microsoft.com/office/drawing/2014/chart" uri="{C3380CC4-5D6E-409C-BE32-E72D297353CC}">
              <c16:uniqueId val="{00000004-3BC5-41D7-9460-4BBAA6566F6D}"/>
            </c:ext>
          </c:extLst>
        </c:ser>
        <c:dLbls>
          <c:showLegendKey val="0"/>
          <c:showVal val="0"/>
          <c:showCatName val="0"/>
          <c:showSerName val="0"/>
          <c:showPercent val="0"/>
          <c:showBubbleSize val="0"/>
        </c:dLbls>
        <c:gapWidth val="84"/>
        <c:overlap val="100"/>
        <c:axId val="1988112304"/>
        <c:axId val="1988112720"/>
      </c:barChart>
      <c:dateAx>
        <c:axId val="19881123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Coming</a:t>
                </a:r>
                <a:r>
                  <a:rPr lang="en-US" sz="1400" b="1" baseline="0" dirty="0"/>
                  <a:t> Online Date</a:t>
                </a:r>
                <a:endParaRPr lang="en-US" sz="1400" b="1" dirty="0"/>
              </a:p>
            </c:rich>
          </c:tx>
          <c:overlay val="0"/>
          <c:spPr>
            <a:noFill/>
            <a:ln>
              <a:noFill/>
            </a:ln>
            <a:effectLst/>
          </c:sp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720"/>
        <c:crosses val="autoZero"/>
        <c:auto val="0"/>
        <c:lblOffset val="100"/>
        <c:baseTimeUnit val="days"/>
      </c:dateAx>
      <c:valAx>
        <c:axId val="1988112720"/>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100" b="1" i="0" baseline="0" dirty="0">
                    <a:effectLst/>
                  </a:rPr>
                  <a:t>CAPEX (USD Million)</a:t>
                </a:r>
                <a:endParaRPr lang="en-US" sz="1000" dirty="0">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30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PowerPoint]Pivot!PivotTable3</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pivotFmt>
      <c:pivotFmt>
        <c:idx val="22"/>
        <c:spPr>
          <a:solidFill>
            <a:schemeClr val="accent1"/>
          </a:solidFill>
          <a:ln>
            <a:noFill/>
          </a:ln>
          <a:effectLst/>
        </c:spPr>
      </c:pivotFmt>
      <c:pivotFmt>
        <c:idx val="23"/>
        <c:spPr>
          <a:solidFill>
            <a:schemeClr val="accent1"/>
          </a:solidFill>
          <a:ln>
            <a:noFill/>
          </a:ln>
          <a:effectLst/>
        </c:spPr>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1"/>
          </a:solidFill>
          <a:ln>
            <a:noFill/>
          </a:ln>
          <a:effectLst/>
        </c:spPr>
      </c:pivotFmt>
      <c:pivotFmt>
        <c:idx val="27"/>
        <c:spPr>
          <a:solidFill>
            <a:schemeClr val="accent1"/>
          </a:solidFill>
          <a:ln>
            <a:noFill/>
          </a:ln>
          <a:effectLst/>
        </c:spPr>
      </c:pivotFmt>
      <c:pivotFmt>
        <c:idx val="28"/>
        <c:spPr>
          <a:solidFill>
            <a:schemeClr val="accent1"/>
          </a:solidFill>
          <a:ln>
            <a:noFill/>
          </a:ln>
          <a:effectLst/>
        </c:spPr>
      </c:pivotFmt>
      <c:pivotFmt>
        <c:idx val="29"/>
        <c:spPr>
          <a:solidFill>
            <a:schemeClr val="accent1"/>
          </a:solidFill>
          <a:ln>
            <a:noFill/>
          </a:ln>
          <a:effectLst/>
        </c:spPr>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pivotFmt>
      <c:pivotFmt>
        <c:idx val="33"/>
        <c:spPr>
          <a:solidFill>
            <a:schemeClr val="accent1"/>
          </a:solidFill>
          <a:ln>
            <a:noFill/>
          </a:ln>
          <a:effectLst/>
        </c:spPr>
      </c:pivotFmt>
    </c:pivotFmts>
    <c:plotArea>
      <c:layout>
        <c:manualLayout>
          <c:layoutTarget val="inner"/>
          <c:xMode val="edge"/>
          <c:yMode val="edge"/>
          <c:x val="0.18989150467685237"/>
          <c:y val="0.10491690177284432"/>
          <c:w val="0.7939439408514738"/>
          <c:h val="0.76234572312089588"/>
        </c:manualLayout>
      </c:layout>
      <c:barChart>
        <c:barDir val="col"/>
        <c:grouping val="clustered"/>
        <c:varyColors val="1"/>
        <c:ser>
          <c:idx val="0"/>
          <c:order val="0"/>
          <c:tx>
            <c:strRef>
              <c:f>Pivot!$B$26</c:f>
              <c:strCache>
                <c:ptCount val="1"/>
                <c:pt idx="0">
                  <c:v>Total</c:v>
                </c:pt>
              </c:strCache>
            </c:strRef>
          </c:tx>
          <c:spPr>
            <a:solidFill>
              <a:schemeClr val="accent3"/>
            </a:solidFill>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E91A-4661-AC53-F592D8DB00E8}"/>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E91A-4661-AC53-F592D8DB00E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E91A-4661-AC53-F592D8DB00E8}"/>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E91A-4661-AC53-F592D8DB00E8}"/>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E91A-4661-AC53-F592D8DB00E8}"/>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E91A-4661-AC53-F592D8DB00E8}"/>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D-E91A-4661-AC53-F592D8DB00E8}"/>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F-E91A-4661-AC53-F592D8DB00E8}"/>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1-E91A-4661-AC53-F592D8DB00E8}"/>
              </c:ext>
            </c:extLst>
          </c:dPt>
          <c:cat>
            <c:strRef>
              <c:f>Pivot!$A$27:$A$36</c:f>
              <c:strCache>
                <c:ptCount val="9"/>
                <c:pt idx="0">
                  <c:v>2020</c:v>
                </c:pt>
                <c:pt idx="1">
                  <c:v>2021</c:v>
                </c:pt>
                <c:pt idx="2">
                  <c:v>2022</c:v>
                </c:pt>
                <c:pt idx="3">
                  <c:v>2023</c:v>
                </c:pt>
                <c:pt idx="4">
                  <c:v>2024</c:v>
                </c:pt>
                <c:pt idx="5">
                  <c:v>2025</c:v>
                </c:pt>
                <c:pt idx="6">
                  <c:v>2026</c:v>
                </c:pt>
                <c:pt idx="7">
                  <c:v>2027</c:v>
                </c:pt>
                <c:pt idx="8">
                  <c:v>2030</c:v>
                </c:pt>
              </c:strCache>
            </c:strRef>
          </c:cat>
          <c:val>
            <c:numRef>
              <c:f>Pivot!$B$27:$B$36</c:f>
              <c:numCache>
                <c:formatCode>General</c:formatCode>
                <c:ptCount val="9"/>
                <c:pt idx="3">
                  <c:v>100</c:v>
                </c:pt>
                <c:pt idx="4">
                  <c:v>7000</c:v>
                </c:pt>
                <c:pt idx="5">
                  <c:v>3400</c:v>
                </c:pt>
                <c:pt idx="6">
                  <c:v>1000</c:v>
                </c:pt>
                <c:pt idx="7">
                  <c:v>200</c:v>
                </c:pt>
                <c:pt idx="8">
                  <c:v>10000</c:v>
                </c:pt>
              </c:numCache>
            </c:numRef>
          </c:val>
          <c:extLst>
            <c:ext xmlns:c16="http://schemas.microsoft.com/office/drawing/2014/chart" uri="{C3380CC4-5D6E-409C-BE32-E72D297353CC}">
              <c16:uniqueId val="{00000012-E91A-4661-AC53-F592D8DB00E8}"/>
            </c:ext>
          </c:extLst>
        </c:ser>
        <c:dLbls>
          <c:showLegendKey val="0"/>
          <c:showVal val="0"/>
          <c:showCatName val="0"/>
          <c:showSerName val="0"/>
          <c:showPercent val="0"/>
          <c:showBubbleSize val="0"/>
        </c:dLbls>
        <c:gapWidth val="84"/>
        <c:overlap val="-27"/>
        <c:axId val="1988112304"/>
        <c:axId val="1988112720"/>
      </c:barChart>
      <c:dateAx>
        <c:axId val="19881123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400" b="1" dirty="0"/>
                  <a:t>Coming</a:t>
                </a:r>
                <a:r>
                  <a:rPr lang="en-US" sz="1400" b="1" baseline="0" dirty="0"/>
                  <a:t> Online Date</a:t>
                </a:r>
                <a:endParaRPr lang="en-US" sz="1400" b="1"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720"/>
        <c:crosses val="autoZero"/>
        <c:auto val="0"/>
        <c:lblOffset val="100"/>
        <c:baseTimeUnit val="days"/>
      </c:dateAx>
      <c:valAx>
        <c:axId val="1988112720"/>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CAPEX </a:t>
                </a:r>
                <a:r>
                  <a:rPr lang="en-US" sz="1100" b="1" baseline="0" dirty="0"/>
                  <a:t> </a:t>
                </a:r>
                <a:r>
                  <a:rPr lang="en-US" sz="1100" b="1" dirty="0"/>
                  <a:t>(</a:t>
                </a:r>
                <a:r>
                  <a:rPr lang="en-US" sz="1100" b="1" baseline="0" dirty="0"/>
                  <a:t>USD Million)</a:t>
                </a:r>
                <a:endParaRPr lang="en-US" sz="1100" b="1" dirty="0"/>
              </a:p>
            </c:rich>
          </c:tx>
          <c:layout>
            <c:manualLayout>
              <c:xMode val="edge"/>
              <c:yMode val="edge"/>
              <c:x val="2.7518141507690972E-2"/>
              <c:y val="0.2959783781758615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1230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3D57E-6303-44BA-9E8E-2C602629308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75EB062-78F2-4050-9081-F51AEE9B3160}">
      <dgm:prSet phldrT="[Text]" custT="1"/>
      <dgm:spPr/>
      <dgm:t>
        <a:bodyPr/>
        <a:lstStyle/>
        <a:p>
          <a:r>
            <a:rPr lang="en-US" sz="1800" dirty="0"/>
            <a:t>Electricity</a:t>
          </a:r>
        </a:p>
      </dgm:t>
    </dgm:pt>
    <dgm:pt modelId="{C0126454-9083-4053-8844-A12578B47361}" type="parTrans" cxnId="{4E131EF6-DC66-4A0A-ABDF-F816AD6970CB}">
      <dgm:prSet/>
      <dgm:spPr/>
      <dgm:t>
        <a:bodyPr/>
        <a:lstStyle/>
        <a:p>
          <a:endParaRPr lang="en-US"/>
        </a:p>
      </dgm:t>
    </dgm:pt>
    <dgm:pt modelId="{A6D78C5A-7429-4983-B599-0B83BB934250}" type="sibTrans" cxnId="{4E131EF6-DC66-4A0A-ABDF-F816AD6970CB}">
      <dgm:prSet/>
      <dgm:spPr/>
      <dgm:t>
        <a:bodyPr/>
        <a:lstStyle/>
        <a:p>
          <a:endParaRPr lang="en-US"/>
        </a:p>
      </dgm:t>
    </dgm:pt>
    <dgm:pt modelId="{529A5F0F-D712-4210-AAC7-14B846FDE260}">
      <dgm:prSet phldrT="[Text]" custT="1"/>
      <dgm:spPr/>
      <dgm:t>
        <a:bodyPr/>
        <a:lstStyle/>
        <a:p>
          <a:endParaRPr lang="en-US" sz="2000" dirty="0"/>
        </a:p>
      </dgm:t>
    </dgm:pt>
    <dgm:pt modelId="{71085A77-4783-4F27-A0D4-5586C22F3249}" type="parTrans" cxnId="{C164822C-D12C-4820-A51E-95703DD0B3B6}">
      <dgm:prSet/>
      <dgm:spPr/>
      <dgm:t>
        <a:bodyPr/>
        <a:lstStyle/>
        <a:p>
          <a:endParaRPr lang="en-US"/>
        </a:p>
      </dgm:t>
    </dgm:pt>
    <dgm:pt modelId="{C9741D46-96EC-4332-A44D-661B51F5A735}" type="sibTrans" cxnId="{C164822C-D12C-4820-A51E-95703DD0B3B6}">
      <dgm:prSet/>
      <dgm:spPr/>
      <dgm:t>
        <a:bodyPr/>
        <a:lstStyle/>
        <a:p>
          <a:endParaRPr lang="en-US"/>
        </a:p>
      </dgm:t>
    </dgm:pt>
    <dgm:pt modelId="{EF67DC86-698A-4148-B68A-F89DBAE0416C}">
      <dgm:prSet phldrT="[Text]"/>
      <dgm:spPr/>
      <dgm:t>
        <a:bodyPr/>
        <a:lstStyle/>
        <a:p>
          <a:r>
            <a:rPr lang="en-US" sz="1500" dirty="0"/>
            <a:t>Own consumption                      33.2 </a:t>
          </a:r>
          <a:r>
            <a:rPr lang="en-US" sz="1500" dirty="0" err="1"/>
            <a:t>TWh</a:t>
          </a:r>
          <a:endParaRPr lang="en-US" sz="1500" dirty="0"/>
        </a:p>
      </dgm:t>
    </dgm:pt>
    <dgm:pt modelId="{1C7DF0E1-D798-4FAF-B5A1-29A83482884B}" type="parTrans" cxnId="{C9B7F30D-593F-44FD-81F1-F2B2E149F542}">
      <dgm:prSet/>
      <dgm:spPr/>
      <dgm:t>
        <a:bodyPr/>
        <a:lstStyle/>
        <a:p>
          <a:endParaRPr lang="en-US"/>
        </a:p>
      </dgm:t>
    </dgm:pt>
    <dgm:pt modelId="{C96E9218-4C19-4912-A1F2-37A47104624A}" type="sibTrans" cxnId="{C9B7F30D-593F-44FD-81F1-F2B2E149F542}">
      <dgm:prSet/>
      <dgm:spPr/>
      <dgm:t>
        <a:bodyPr/>
        <a:lstStyle/>
        <a:p>
          <a:endParaRPr lang="en-US"/>
        </a:p>
      </dgm:t>
    </dgm:pt>
    <dgm:pt modelId="{15292DD2-60FA-4492-B2C4-C32AD13A96DE}">
      <dgm:prSet phldrT="[Text]" custT="1"/>
      <dgm:spPr/>
      <dgm:t>
        <a:bodyPr/>
        <a:lstStyle/>
        <a:p>
          <a:r>
            <a:rPr lang="en-US" sz="1600" dirty="0"/>
            <a:t>Crude Oil-</a:t>
          </a:r>
        </a:p>
      </dgm:t>
    </dgm:pt>
    <dgm:pt modelId="{396CEE69-F206-4359-8440-5445A05970F5}" type="parTrans" cxnId="{7EFA150E-F090-40F6-80A2-56B9B38D4FFA}">
      <dgm:prSet/>
      <dgm:spPr/>
      <dgm:t>
        <a:bodyPr/>
        <a:lstStyle/>
        <a:p>
          <a:endParaRPr lang="en-US"/>
        </a:p>
      </dgm:t>
    </dgm:pt>
    <dgm:pt modelId="{F1D1FE9B-FE3A-4F8A-893A-D9C1C10AD4FB}" type="sibTrans" cxnId="{7EFA150E-F090-40F6-80A2-56B9B38D4FFA}">
      <dgm:prSet/>
      <dgm:spPr/>
      <dgm:t>
        <a:bodyPr/>
        <a:lstStyle/>
        <a:p>
          <a:endParaRPr lang="en-US"/>
        </a:p>
      </dgm:t>
    </dgm:pt>
    <dgm:pt modelId="{DFBF1A35-A563-490A-ACFB-3E9FB180A5A1}">
      <dgm:prSet phldrT="[Text]" custT="1"/>
      <dgm:spPr/>
      <dgm:t>
        <a:bodyPr/>
        <a:lstStyle/>
        <a:p>
          <a:r>
            <a:rPr lang="en-US" sz="1500" dirty="0"/>
            <a:t>Production                                  43.5 Mt/year     886,240 </a:t>
          </a:r>
          <a:r>
            <a:rPr lang="en-US" sz="1500" i="0" dirty="0" err="1"/>
            <a:t>bbl</a:t>
          </a:r>
          <a:r>
            <a:rPr lang="en-US" sz="1500" i="0" dirty="0"/>
            <a:t>/d    </a:t>
          </a:r>
          <a:r>
            <a:rPr lang="en-US" sz="1400" i="1" dirty="0"/>
            <a:t>(1.047 </a:t>
          </a:r>
          <a:r>
            <a:rPr lang="en-US" sz="1400" i="1" dirty="0" err="1"/>
            <a:t>mn</a:t>
          </a:r>
          <a:r>
            <a:rPr lang="en-US" sz="1400" i="1" dirty="0"/>
            <a:t> </a:t>
          </a:r>
          <a:r>
            <a:rPr lang="en-US" sz="1400" i="1" dirty="0" err="1"/>
            <a:t>bbl</a:t>
          </a:r>
          <a:r>
            <a:rPr lang="en-US" sz="1400" i="1" dirty="0"/>
            <a:t>/d 2022)</a:t>
          </a:r>
        </a:p>
      </dgm:t>
    </dgm:pt>
    <dgm:pt modelId="{9FF38E4F-5CFB-4F46-8C34-1969F11A6010}" type="parTrans" cxnId="{031025F4-763F-471D-9ADB-1555594B424D}">
      <dgm:prSet/>
      <dgm:spPr/>
      <dgm:t>
        <a:bodyPr/>
        <a:lstStyle/>
        <a:p>
          <a:endParaRPr lang="en-US"/>
        </a:p>
      </dgm:t>
    </dgm:pt>
    <dgm:pt modelId="{8EDB4ADE-7479-49CA-9CFE-E763D36DE387}" type="sibTrans" cxnId="{031025F4-763F-471D-9ADB-1555594B424D}">
      <dgm:prSet/>
      <dgm:spPr/>
      <dgm:t>
        <a:bodyPr/>
        <a:lstStyle/>
        <a:p>
          <a:endParaRPr lang="en-US"/>
        </a:p>
      </dgm:t>
    </dgm:pt>
    <dgm:pt modelId="{002D9CA4-496C-4A19-BF84-6BB3A37EC530}">
      <dgm:prSet phldrT="[Text]" custT="1"/>
      <dgm:spPr/>
      <dgm:t>
        <a:bodyPr/>
        <a:lstStyle/>
        <a:p>
          <a:r>
            <a:rPr lang="en-US" sz="1600" dirty="0"/>
            <a:t>Natural Gas</a:t>
          </a:r>
        </a:p>
      </dgm:t>
    </dgm:pt>
    <dgm:pt modelId="{9F7455CA-7BDF-4ED6-A361-9A7443445CE9}" type="parTrans" cxnId="{76299803-1848-466F-B748-50DD5F248B9F}">
      <dgm:prSet/>
      <dgm:spPr/>
      <dgm:t>
        <a:bodyPr/>
        <a:lstStyle/>
        <a:p>
          <a:endParaRPr lang="en-US"/>
        </a:p>
      </dgm:t>
    </dgm:pt>
    <dgm:pt modelId="{925AA510-F621-426A-8564-06FBD1AD7D18}" type="sibTrans" cxnId="{76299803-1848-466F-B748-50DD5F248B9F}">
      <dgm:prSet/>
      <dgm:spPr/>
      <dgm:t>
        <a:bodyPr/>
        <a:lstStyle/>
        <a:p>
          <a:endParaRPr lang="en-US"/>
        </a:p>
      </dgm:t>
    </dgm:pt>
    <dgm:pt modelId="{8D4925F5-4166-4FD3-B21E-0B7291199E7D}">
      <dgm:prSet phldrT="[Text]"/>
      <dgm:spPr/>
      <dgm:t>
        <a:bodyPr/>
        <a:lstStyle/>
        <a:p>
          <a:endParaRPr lang="en-US" dirty="0"/>
        </a:p>
      </dgm:t>
    </dgm:pt>
    <dgm:pt modelId="{605A95B0-96CD-4B3E-AABC-F705B26053DF}" type="parTrans" cxnId="{A09E3164-D256-475E-9D1F-87E05E2312D8}">
      <dgm:prSet/>
      <dgm:spPr/>
      <dgm:t>
        <a:bodyPr/>
        <a:lstStyle/>
        <a:p>
          <a:endParaRPr lang="en-US"/>
        </a:p>
      </dgm:t>
    </dgm:pt>
    <dgm:pt modelId="{A518F61F-D033-4A85-AF14-A421687E05FA}" type="sibTrans" cxnId="{A09E3164-D256-475E-9D1F-87E05E2312D8}">
      <dgm:prSet/>
      <dgm:spPr/>
      <dgm:t>
        <a:bodyPr/>
        <a:lstStyle/>
        <a:p>
          <a:endParaRPr lang="en-US"/>
        </a:p>
      </dgm:t>
    </dgm:pt>
    <dgm:pt modelId="{D60CC4D0-54CB-41CA-AA22-6B4513AAFA4C}">
      <dgm:prSet phldrT="[Text]" custT="1"/>
      <dgm:spPr/>
      <dgm:t>
        <a:bodyPr/>
        <a:lstStyle/>
        <a:p>
          <a:r>
            <a:rPr lang="en-US" sz="1500" dirty="0"/>
            <a:t>Own consumption                       28.6 </a:t>
          </a:r>
          <a:r>
            <a:rPr lang="en-US" sz="1500" dirty="0" err="1"/>
            <a:t>bcm</a:t>
          </a:r>
          <a:endParaRPr lang="en-US" sz="1500" dirty="0"/>
        </a:p>
      </dgm:t>
    </dgm:pt>
    <dgm:pt modelId="{5D930550-EF9D-4B3F-AC8E-55AB463C466A}" type="parTrans" cxnId="{72EE8F60-57FF-496B-8C9A-1FE99FFCF437}">
      <dgm:prSet/>
      <dgm:spPr/>
      <dgm:t>
        <a:bodyPr/>
        <a:lstStyle/>
        <a:p>
          <a:endParaRPr lang="en-US"/>
        </a:p>
      </dgm:t>
    </dgm:pt>
    <dgm:pt modelId="{53D4F312-BA63-4BD8-8097-7685ADDA29A9}" type="sibTrans" cxnId="{72EE8F60-57FF-496B-8C9A-1FE99FFCF437}">
      <dgm:prSet/>
      <dgm:spPr/>
      <dgm:t>
        <a:bodyPr/>
        <a:lstStyle/>
        <a:p>
          <a:endParaRPr lang="en-US"/>
        </a:p>
      </dgm:t>
    </dgm:pt>
    <dgm:pt modelId="{AF030DCD-8594-4B4B-AE55-5643FD5514B2}">
      <dgm:prSet phldrT="[Text]"/>
      <dgm:spPr/>
      <dgm:t>
        <a:bodyPr/>
        <a:lstStyle/>
        <a:p>
          <a:r>
            <a:rPr lang="en-US" sz="1500" dirty="0"/>
            <a:t>Production                                  37.8 </a:t>
          </a:r>
          <a:r>
            <a:rPr lang="en-US" sz="1500" dirty="0" err="1"/>
            <a:t>TWh</a:t>
          </a:r>
          <a:endParaRPr lang="en-US" sz="1500" dirty="0"/>
        </a:p>
      </dgm:t>
    </dgm:pt>
    <dgm:pt modelId="{B4ACD2EA-7A39-4F3C-8207-52074056CCAC}" type="parTrans" cxnId="{C31D07F2-96D8-44E2-A6CD-A7CF5A221165}">
      <dgm:prSet/>
      <dgm:spPr/>
      <dgm:t>
        <a:bodyPr/>
        <a:lstStyle/>
        <a:p>
          <a:endParaRPr lang="en-US"/>
        </a:p>
      </dgm:t>
    </dgm:pt>
    <dgm:pt modelId="{D9BCD3DB-E748-4583-B818-DB423329BD47}" type="sibTrans" cxnId="{C31D07F2-96D8-44E2-A6CD-A7CF5A221165}">
      <dgm:prSet/>
      <dgm:spPr/>
      <dgm:t>
        <a:bodyPr/>
        <a:lstStyle/>
        <a:p>
          <a:endParaRPr lang="en-US"/>
        </a:p>
      </dgm:t>
    </dgm:pt>
    <dgm:pt modelId="{17B6FD7C-D5BB-4EB1-BA2A-F91BE7345ACD}">
      <dgm:prSet phldrT="[Text]" custT="1"/>
      <dgm:spPr/>
      <dgm:t>
        <a:bodyPr/>
        <a:lstStyle/>
        <a:p>
          <a:pPr>
            <a:buClrTx/>
            <a:buSzTx/>
            <a:buFontTx/>
            <a:buNone/>
          </a:pPr>
          <a:r>
            <a:rPr lang="en-US" sz="1400" i="1" dirty="0"/>
            <a:t>100% of the country’s population (as of 2020) has access to electricity</a:t>
          </a:r>
        </a:p>
      </dgm:t>
    </dgm:pt>
    <dgm:pt modelId="{7740A61F-16B7-40D0-BFA8-59F64840EBFF}" type="parTrans" cxnId="{72CA8021-A481-4247-A915-498E1DC24DA2}">
      <dgm:prSet/>
      <dgm:spPr/>
      <dgm:t>
        <a:bodyPr/>
        <a:lstStyle/>
        <a:p>
          <a:endParaRPr lang="en-US"/>
        </a:p>
      </dgm:t>
    </dgm:pt>
    <dgm:pt modelId="{35A976C0-EF00-423B-89C5-33508EB50F82}" type="sibTrans" cxnId="{72CA8021-A481-4247-A915-498E1DC24DA2}">
      <dgm:prSet/>
      <dgm:spPr/>
      <dgm:t>
        <a:bodyPr/>
        <a:lstStyle/>
        <a:p>
          <a:endParaRPr lang="en-US"/>
        </a:p>
      </dgm:t>
    </dgm:pt>
    <dgm:pt modelId="{248FF089-0F6F-4BAB-9607-C60CFC9EB94A}">
      <dgm:prSet phldrT="[Text]"/>
      <dgm:spPr/>
      <dgm:t>
        <a:bodyPr/>
        <a:lstStyle/>
        <a:p>
          <a:endParaRPr lang="en-US" dirty="0"/>
        </a:p>
      </dgm:t>
    </dgm:pt>
    <dgm:pt modelId="{EF9CBDDE-DB13-455D-ABEF-D31CEF8B02FE}" type="sibTrans" cxnId="{7CCA6B72-E356-4EB0-B017-CA7DF32D0B78}">
      <dgm:prSet/>
      <dgm:spPr/>
      <dgm:t>
        <a:bodyPr/>
        <a:lstStyle/>
        <a:p>
          <a:endParaRPr lang="en-US"/>
        </a:p>
      </dgm:t>
    </dgm:pt>
    <dgm:pt modelId="{843AD8B8-37BE-421D-9E18-6548DFA7A383}" type="parTrans" cxnId="{7CCA6B72-E356-4EB0-B017-CA7DF32D0B78}">
      <dgm:prSet/>
      <dgm:spPr/>
      <dgm:t>
        <a:bodyPr/>
        <a:lstStyle/>
        <a:p>
          <a:endParaRPr lang="en-US"/>
        </a:p>
      </dgm:t>
    </dgm:pt>
    <dgm:pt modelId="{C3A72687-A403-4564-8B3E-2467D0F9A131}">
      <dgm:prSet phldrT="[Text]" custT="1"/>
      <dgm:spPr/>
      <dgm:t>
        <a:bodyPr/>
        <a:lstStyle/>
        <a:p>
          <a:r>
            <a:rPr lang="en-US" sz="1500" dirty="0"/>
            <a:t>Export                                         38.4 Mt/year     782,375 </a:t>
          </a:r>
          <a:r>
            <a:rPr lang="en-US" sz="1500" dirty="0" err="1"/>
            <a:t>bbl</a:t>
          </a:r>
          <a:r>
            <a:rPr lang="en-US" sz="1500" dirty="0"/>
            <a:t>/d</a:t>
          </a:r>
        </a:p>
      </dgm:t>
    </dgm:pt>
    <dgm:pt modelId="{08F9BAF5-AFC9-4B70-AE89-E98EED0FF2B1}" type="parTrans" cxnId="{2A8C4F10-1567-4FBC-BFE0-8BC76AB9B7CD}">
      <dgm:prSet/>
      <dgm:spPr/>
      <dgm:t>
        <a:bodyPr/>
        <a:lstStyle/>
        <a:p>
          <a:endParaRPr lang="en-US"/>
        </a:p>
      </dgm:t>
    </dgm:pt>
    <dgm:pt modelId="{00804C96-E16C-46D0-8E4F-2645D40D1FBD}" type="sibTrans" cxnId="{2A8C4F10-1567-4FBC-BFE0-8BC76AB9B7CD}">
      <dgm:prSet/>
      <dgm:spPr/>
      <dgm:t>
        <a:bodyPr/>
        <a:lstStyle/>
        <a:p>
          <a:endParaRPr lang="en-US"/>
        </a:p>
      </dgm:t>
    </dgm:pt>
    <dgm:pt modelId="{879C45D2-27B9-46DB-A6A0-D69A35ED6909}">
      <dgm:prSet phldrT="[Text]" custT="1"/>
      <dgm:spPr/>
      <dgm:t>
        <a:bodyPr/>
        <a:lstStyle/>
        <a:p>
          <a:r>
            <a:rPr lang="en-US" sz="1500" dirty="0"/>
            <a:t>Production                                   40.7 </a:t>
          </a:r>
          <a:r>
            <a:rPr lang="en-US" sz="1500" dirty="0" err="1"/>
            <a:t>bcm</a:t>
          </a:r>
          <a:endParaRPr lang="en-US" sz="1500" dirty="0"/>
        </a:p>
      </dgm:t>
    </dgm:pt>
    <dgm:pt modelId="{6E80ACCB-49D7-4DBB-816F-EFABF4FBAD0D}" type="parTrans" cxnId="{2167062E-F4B6-4F0D-A1C5-4986B67A1155}">
      <dgm:prSet/>
      <dgm:spPr/>
      <dgm:t>
        <a:bodyPr/>
        <a:lstStyle/>
        <a:p>
          <a:endParaRPr lang="en-US"/>
        </a:p>
      </dgm:t>
    </dgm:pt>
    <dgm:pt modelId="{3D67F5CB-1D0B-4734-B683-81182EA5A850}" type="sibTrans" cxnId="{2167062E-F4B6-4F0D-A1C5-4986B67A1155}">
      <dgm:prSet/>
      <dgm:spPr/>
      <dgm:t>
        <a:bodyPr/>
        <a:lstStyle/>
        <a:p>
          <a:endParaRPr lang="en-US"/>
        </a:p>
      </dgm:t>
    </dgm:pt>
    <dgm:pt modelId="{369EE21E-9390-469E-A6A1-100C77F0BADD}">
      <dgm:prSet phldrT="[Text]" custT="1"/>
      <dgm:spPr/>
      <dgm:t>
        <a:bodyPr/>
        <a:lstStyle/>
        <a:p>
          <a:r>
            <a:rPr lang="en-US" sz="1500" dirty="0"/>
            <a:t>Export                                         13.1 </a:t>
          </a:r>
          <a:r>
            <a:rPr lang="en-US" sz="1500" dirty="0" err="1"/>
            <a:t>bcm</a:t>
          </a:r>
          <a:endParaRPr lang="en-US" sz="1500" dirty="0"/>
        </a:p>
      </dgm:t>
    </dgm:pt>
    <dgm:pt modelId="{B4EA79A6-7DB7-4376-A799-7349F11B2398}" type="parTrans" cxnId="{E203760D-58B8-4ED5-AEB8-774A115C7004}">
      <dgm:prSet/>
      <dgm:spPr/>
      <dgm:t>
        <a:bodyPr/>
        <a:lstStyle/>
        <a:p>
          <a:endParaRPr lang="en-US"/>
        </a:p>
      </dgm:t>
    </dgm:pt>
    <dgm:pt modelId="{731E54CA-8B9E-44BA-BA02-9A6C6DEFB8BE}" type="sibTrans" cxnId="{E203760D-58B8-4ED5-AEB8-774A115C7004}">
      <dgm:prSet/>
      <dgm:spPr/>
      <dgm:t>
        <a:bodyPr/>
        <a:lstStyle/>
        <a:p>
          <a:endParaRPr lang="en-US"/>
        </a:p>
      </dgm:t>
    </dgm:pt>
    <dgm:pt modelId="{C28FC7F9-5732-4956-A53D-18D82424F538}">
      <dgm:prSet phldrT="[Text]" custT="1"/>
      <dgm:spPr/>
      <dgm:t>
        <a:bodyPr/>
        <a:lstStyle/>
        <a:p>
          <a:r>
            <a:rPr lang="en-US" sz="1500" dirty="0"/>
            <a:t>Import                                          2.0   </a:t>
          </a:r>
          <a:r>
            <a:rPr lang="en-US" sz="1500" dirty="0" err="1"/>
            <a:t>bcm</a:t>
          </a:r>
          <a:endParaRPr lang="en-US" sz="1500" dirty="0"/>
        </a:p>
      </dgm:t>
    </dgm:pt>
    <dgm:pt modelId="{F9744738-7807-498B-93BA-9AD3F3D7E7DE}" type="parTrans" cxnId="{24580B82-1C53-41B7-AACD-E0B629A489D3}">
      <dgm:prSet/>
      <dgm:spPr/>
      <dgm:t>
        <a:bodyPr/>
        <a:lstStyle/>
        <a:p>
          <a:endParaRPr lang="en-US"/>
        </a:p>
      </dgm:t>
    </dgm:pt>
    <dgm:pt modelId="{0CEE3C87-677D-4EDE-A190-9CB4F1FB4CE0}" type="sibTrans" cxnId="{24580B82-1C53-41B7-AACD-E0B629A489D3}">
      <dgm:prSet/>
      <dgm:spPr/>
      <dgm:t>
        <a:bodyPr/>
        <a:lstStyle/>
        <a:p>
          <a:endParaRPr lang="en-US"/>
        </a:p>
      </dgm:t>
    </dgm:pt>
    <dgm:pt modelId="{63700A3C-BD1F-4E33-8982-D9829A128AC8}" type="pres">
      <dgm:prSet presAssocID="{F343D57E-6303-44BA-9E8E-2C6026293086}" presName="Name0" presStyleCnt="0">
        <dgm:presLayoutVars>
          <dgm:chMax/>
          <dgm:chPref val="3"/>
          <dgm:dir/>
          <dgm:animOne val="branch"/>
          <dgm:animLvl val="lvl"/>
        </dgm:presLayoutVars>
      </dgm:prSet>
      <dgm:spPr/>
    </dgm:pt>
    <dgm:pt modelId="{BE67DB11-1E87-4C4D-A09F-462DA3FA2296}" type="pres">
      <dgm:prSet presAssocID="{175EB062-78F2-4050-9081-F51AEE9B3160}" presName="composite" presStyleCnt="0"/>
      <dgm:spPr/>
    </dgm:pt>
    <dgm:pt modelId="{9C5F5A2D-87AB-404B-BEDF-F107C7440EE9}" type="pres">
      <dgm:prSet presAssocID="{175EB062-78F2-4050-9081-F51AEE9B3160}" presName="FirstChild" presStyleLbl="revTx" presStyleIdx="0" presStyleCnt="6">
        <dgm:presLayoutVars>
          <dgm:chMax val="0"/>
          <dgm:chPref val="0"/>
          <dgm:bulletEnabled val="1"/>
        </dgm:presLayoutVars>
      </dgm:prSet>
      <dgm:spPr/>
    </dgm:pt>
    <dgm:pt modelId="{A8D91370-B5E8-405A-8EA2-156DF42127F2}" type="pres">
      <dgm:prSet presAssocID="{175EB062-78F2-4050-9081-F51AEE9B3160}" presName="Parent" presStyleLbl="alignNode1" presStyleIdx="0" presStyleCnt="3" custScaleY="53164" custLinFactNeighborX="-609" custLinFactNeighborY="21545">
        <dgm:presLayoutVars>
          <dgm:chMax val="3"/>
          <dgm:chPref val="3"/>
          <dgm:bulletEnabled val="1"/>
        </dgm:presLayoutVars>
      </dgm:prSet>
      <dgm:spPr/>
    </dgm:pt>
    <dgm:pt modelId="{63BDAAEF-D7E9-4312-A94B-323339CE08C9}" type="pres">
      <dgm:prSet presAssocID="{175EB062-78F2-4050-9081-F51AEE9B3160}" presName="Accent" presStyleLbl="parChTrans1D1" presStyleIdx="0" presStyleCnt="3"/>
      <dgm:spPr/>
    </dgm:pt>
    <dgm:pt modelId="{AA571E96-AC0D-4103-909E-AA51B2BE1E36}" type="pres">
      <dgm:prSet presAssocID="{175EB062-78F2-4050-9081-F51AEE9B3160}" presName="Child" presStyleLbl="revTx" presStyleIdx="1" presStyleCnt="6" custScaleY="53474">
        <dgm:presLayoutVars>
          <dgm:chMax val="0"/>
          <dgm:chPref val="0"/>
          <dgm:bulletEnabled val="1"/>
        </dgm:presLayoutVars>
      </dgm:prSet>
      <dgm:spPr/>
    </dgm:pt>
    <dgm:pt modelId="{8AA81FAF-038F-49E1-9982-A0779C40485D}" type="pres">
      <dgm:prSet presAssocID="{A6D78C5A-7429-4983-B599-0B83BB934250}" presName="sibTrans" presStyleCnt="0"/>
      <dgm:spPr/>
    </dgm:pt>
    <dgm:pt modelId="{D3BA1703-5D66-4751-B3CE-B24C781F0334}" type="pres">
      <dgm:prSet presAssocID="{15292DD2-60FA-4492-B2C4-C32AD13A96DE}" presName="composite" presStyleCnt="0"/>
      <dgm:spPr/>
    </dgm:pt>
    <dgm:pt modelId="{0A9CD2C3-6BF0-4513-B61F-95EC5DD367D4}" type="pres">
      <dgm:prSet presAssocID="{15292DD2-60FA-4492-B2C4-C32AD13A96DE}" presName="FirstChild" presStyleLbl="revTx" presStyleIdx="2" presStyleCnt="6">
        <dgm:presLayoutVars>
          <dgm:chMax val="0"/>
          <dgm:chPref val="0"/>
          <dgm:bulletEnabled val="1"/>
        </dgm:presLayoutVars>
      </dgm:prSet>
      <dgm:spPr/>
    </dgm:pt>
    <dgm:pt modelId="{694189EC-9615-4105-B913-109B995155E8}" type="pres">
      <dgm:prSet presAssocID="{15292DD2-60FA-4492-B2C4-C32AD13A96DE}" presName="Parent" presStyleLbl="alignNode1" presStyleIdx="1" presStyleCnt="3" custScaleY="59337" custLinFactNeighborX="-2196" custLinFactNeighborY="14955">
        <dgm:presLayoutVars>
          <dgm:chMax val="3"/>
          <dgm:chPref val="3"/>
          <dgm:bulletEnabled val="1"/>
        </dgm:presLayoutVars>
      </dgm:prSet>
      <dgm:spPr/>
    </dgm:pt>
    <dgm:pt modelId="{8606F93F-33FC-47E1-90FD-8E4E2E56CB74}" type="pres">
      <dgm:prSet presAssocID="{15292DD2-60FA-4492-B2C4-C32AD13A96DE}" presName="Accent" presStyleLbl="parChTrans1D1" presStyleIdx="1" presStyleCnt="3"/>
      <dgm:spPr/>
    </dgm:pt>
    <dgm:pt modelId="{21A1E1BF-27D9-40BB-99F7-DC1093AD7019}" type="pres">
      <dgm:prSet presAssocID="{15292DD2-60FA-4492-B2C4-C32AD13A96DE}" presName="Child" presStyleLbl="revTx" presStyleIdx="3" presStyleCnt="6" custScaleY="32980">
        <dgm:presLayoutVars>
          <dgm:chMax val="0"/>
          <dgm:chPref val="0"/>
          <dgm:bulletEnabled val="1"/>
        </dgm:presLayoutVars>
      </dgm:prSet>
      <dgm:spPr/>
    </dgm:pt>
    <dgm:pt modelId="{F34118D2-3085-465B-A3BE-41E5BC7FFE29}" type="pres">
      <dgm:prSet presAssocID="{F1D1FE9B-FE3A-4F8A-893A-D9C1C10AD4FB}" presName="sibTrans" presStyleCnt="0"/>
      <dgm:spPr/>
    </dgm:pt>
    <dgm:pt modelId="{F7BC3BA8-983C-4EA6-8982-AB4788AE119F}" type="pres">
      <dgm:prSet presAssocID="{002D9CA4-496C-4A19-BF84-6BB3A37EC530}" presName="composite" presStyleCnt="0"/>
      <dgm:spPr/>
    </dgm:pt>
    <dgm:pt modelId="{0EB77ED0-0E65-4B6D-B22E-518EABC06596}" type="pres">
      <dgm:prSet presAssocID="{002D9CA4-496C-4A19-BF84-6BB3A37EC530}" presName="FirstChild" presStyleLbl="revTx" presStyleIdx="4" presStyleCnt="6">
        <dgm:presLayoutVars>
          <dgm:chMax val="0"/>
          <dgm:chPref val="0"/>
          <dgm:bulletEnabled val="1"/>
        </dgm:presLayoutVars>
      </dgm:prSet>
      <dgm:spPr/>
    </dgm:pt>
    <dgm:pt modelId="{51EED92E-CD2F-4CCE-BB51-B6FA3E9BAF3D}" type="pres">
      <dgm:prSet presAssocID="{002D9CA4-496C-4A19-BF84-6BB3A37EC530}" presName="Parent" presStyleLbl="alignNode1" presStyleIdx="2" presStyleCnt="3" custScaleY="58400" custLinFactNeighborY="14728">
        <dgm:presLayoutVars>
          <dgm:chMax val="3"/>
          <dgm:chPref val="3"/>
          <dgm:bulletEnabled val="1"/>
        </dgm:presLayoutVars>
      </dgm:prSet>
      <dgm:spPr/>
    </dgm:pt>
    <dgm:pt modelId="{39036A54-53C6-40D4-AEAF-3AB5288CB336}" type="pres">
      <dgm:prSet presAssocID="{002D9CA4-496C-4A19-BF84-6BB3A37EC530}" presName="Accent" presStyleLbl="parChTrans1D1" presStyleIdx="2" presStyleCnt="3"/>
      <dgm:spPr/>
    </dgm:pt>
    <dgm:pt modelId="{248F2693-E529-4C41-9590-79AD78048A66}" type="pres">
      <dgm:prSet presAssocID="{002D9CA4-496C-4A19-BF84-6BB3A37EC530}" presName="Child" presStyleLbl="revTx" presStyleIdx="5" presStyleCnt="6">
        <dgm:presLayoutVars>
          <dgm:chMax val="0"/>
          <dgm:chPref val="0"/>
          <dgm:bulletEnabled val="1"/>
        </dgm:presLayoutVars>
      </dgm:prSet>
      <dgm:spPr/>
    </dgm:pt>
  </dgm:ptLst>
  <dgm:cxnLst>
    <dgm:cxn modelId="{76299803-1848-466F-B748-50DD5F248B9F}" srcId="{F343D57E-6303-44BA-9E8E-2C6026293086}" destId="{002D9CA4-496C-4A19-BF84-6BB3A37EC530}" srcOrd="2" destOrd="0" parTransId="{9F7455CA-7BDF-4ED6-A361-9A7443445CE9}" sibTransId="{925AA510-F621-426A-8564-06FBD1AD7D18}"/>
    <dgm:cxn modelId="{E203760D-58B8-4ED5-AEB8-774A115C7004}" srcId="{002D9CA4-496C-4A19-BF84-6BB3A37EC530}" destId="{369EE21E-9390-469E-A6A1-100C77F0BADD}" srcOrd="4" destOrd="0" parTransId="{B4EA79A6-7DB7-4376-A799-7349F11B2398}" sibTransId="{731E54CA-8B9E-44BA-BA02-9A6C6DEFB8BE}"/>
    <dgm:cxn modelId="{C9B7F30D-593F-44FD-81F1-F2B2E149F542}" srcId="{175EB062-78F2-4050-9081-F51AEE9B3160}" destId="{EF67DC86-698A-4148-B68A-F89DBAE0416C}" srcOrd="1" destOrd="0" parTransId="{1C7DF0E1-D798-4FAF-B5A1-29A83482884B}" sibTransId="{C96E9218-4C19-4912-A1F2-37A47104624A}"/>
    <dgm:cxn modelId="{7EFA150E-F090-40F6-80A2-56B9B38D4FFA}" srcId="{F343D57E-6303-44BA-9E8E-2C6026293086}" destId="{15292DD2-60FA-4492-B2C4-C32AD13A96DE}" srcOrd="1" destOrd="0" parTransId="{396CEE69-F206-4359-8440-5445A05970F5}" sibTransId="{F1D1FE9B-FE3A-4F8A-893A-D9C1C10AD4FB}"/>
    <dgm:cxn modelId="{2A8C4F10-1567-4FBC-BFE0-8BC76AB9B7CD}" srcId="{15292DD2-60FA-4492-B2C4-C32AD13A96DE}" destId="{C3A72687-A403-4564-8B3E-2467D0F9A131}" srcOrd="2" destOrd="0" parTransId="{08F9BAF5-AFC9-4B70-AE89-E98EED0FF2B1}" sibTransId="{00804C96-E16C-46D0-8E4F-2645D40D1FBD}"/>
    <dgm:cxn modelId="{06447D17-EF8B-4158-8440-F6019C92E635}" type="presOf" srcId="{002D9CA4-496C-4A19-BF84-6BB3A37EC530}" destId="{51EED92E-CD2F-4CCE-BB51-B6FA3E9BAF3D}" srcOrd="0" destOrd="0" presId="urn:microsoft.com/office/officeart/2011/layout/TabList"/>
    <dgm:cxn modelId="{72CA8021-A481-4247-A915-498E1DC24DA2}" srcId="{175EB062-78F2-4050-9081-F51AEE9B3160}" destId="{17B6FD7C-D5BB-4EB1-BA2A-F91BE7345ACD}" srcOrd="3" destOrd="0" parTransId="{7740A61F-16B7-40D0-BFA8-59F64840EBFF}" sibTransId="{35A976C0-EF00-423B-89C5-33508EB50F82}"/>
    <dgm:cxn modelId="{8C2BDE25-66FD-4EB0-A6AF-D218AA7DDEF8}" type="presOf" srcId="{DFBF1A35-A563-490A-ACFB-3E9FB180A5A1}" destId="{21A1E1BF-27D9-40BB-99F7-DC1093AD7019}" srcOrd="0" destOrd="0" presId="urn:microsoft.com/office/officeart/2011/layout/TabList"/>
    <dgm:cxn modelId="{C164822C-D12C-4820-A51E-95703DD0B3B6}" srcId="{175EB062-78F2-4050-9081-F51AEE9B3160}" destId="{529A5F0F-D712-4210-AAC7-14B846FDE260}" srcOrd="0" destOrd="0" parTransId="{71085A77-4783-4F27-A0D4-5586C22F3249}" sibTransId="{C9741D46-96EC-4332-A44D-661B51F5A735}"/>
    <dgm:cxn modelId="{2167062E-F4B6-4F0D-A1C5-4986B67A1155}" srcId="{002D9CA4-496C-4A19-BF84-6BB3A37EC530}" destId="{879C45D2-27B9-46DB-A6A0-D69A35ED6909}" srcOrd="2" destOrd="0" parTransId="{6E80ACCB-49D7-4DBB-816F-EFABF4FBAD0D}" sibTransId="{3D67F5CB-1D0B-4734-B683-81182EA5A850}"/>
    <dgm:cxn modelId="{13150531-8712-4C5D-8F11-68EEB3FF8E6A}" type="presOf" srcId="{15292DD2-60FA-4492-B2C4-C32AD13A96DE}" destId="{694189EC-9615-4105-B913-109B995155E8}" srcOrd="0" destOrd="0" presId="urn:microsoft.com/office/officeart/2011/layout/TabList"/>
    <dgm:cxn modelId="{3D790B5D-1689-4132-805E-3502E3CEDF3C}" type="presOf" srcId="{F343D57E-6303-44BA-9E8E-2C6026293086}" destId="{63700A3C-BD1F-4E33-8982-D9829A128AC8}" srcOrd="0" destOrd="0" presId="urn:microsoft.com/office/officeart/2011/layout/TabList"/>
    <dgm:cxn modelId="{72EE8F60-57FF-496B-8C9A-1FE99FFCF437}" srcId="{002D9CA4-496C-4A19-BF84-6BB3A37EC530}" destId="{D60CC4D0-54CB-41CA-AA22-6B4513AAFA4C}" srcOrd="1" destOrd="0" parTransId="{5D930550-EF9D-4B3F-AC8E-55AB463C466A}" sibTransId="{53D4F312-BA63-4BD8-8097-7685ADDA29A9}"/>
    <dgm:cxn modelId="{03007D43-1525-4508-929E-A0A792FD3153}" type="presOf" srcId="{8D4925F5-4166-4FD3-B21E-0B7291199E7D}" destId="{0EB77ED0-0E65-4B6D-B22E-518EABC06596}" srcOrd="0" destOrd="0" presId="urn:microsoft.com/office/officeart/2011/layout/TabList"/>
    <dgm:cxn modelId="{A09E3164-D256-475E-9D1F-87E05E2312D8}" srcId="{002D9CA4-496C-4A19-BF84-6BB3A37EC530}" destId="{8D4925F5-4166-4FD3-B21E-0B7291199E7D}" srcOrd="0" destOrd="0" parTransId="{605A95B0-96CD-4B3E-AABC-F705B26053DF}" sibTransId="{A518F61F-D033-4A85-AF14-A421687E05FA}"/>
    <dgm:cxn modelId="{9A605070-6559-4660-9372-CC64D44B9239}" type="presOf" srcId="{D60CC4D0-54CB-41CA-AA22-6B4513AAFA4C}" destId="{248F2693-E529-4C41-9590-79AD78048A66}" srcOrd="0" destOrd="0" presId="urn:microsoft.com/office/officeart/2011/layout/TabList"/>
    <dgm:cxn modelId="{9EB27650-E390-4991-A8BD-DEFA8D706D24}" type="presOf" srcId="{17B6FD7C-D5BB-4EB1-BA2A-F91BE7345ACD}" destId="{AA571E96-AC0D-4103-909E-AA51B2BE1E36}" srcOrd="0" destOrd="2" presId="urn:microsoft.com/office/officeart/2011/layout/TabList"/>
    <dgm:cxn modelId="{FFB1F470-E5C4-4B58-8A9A-6FA104E67D89}" type="presOf" srcId="{EF67DC86-698A-4148-B68A-F89DBAE0416C}" destId="{AA571E96-AC0D-4103-909E-AA51B2BE1E36}" srcOrd="0" destOrd="0" presId="urn:microsoft.com/office/officeart/2011/layout/TabList"/>
    <dgm:cxn modelId="{7CCA6B72-E356-4EB0-B017-CA7DF32D0B78}" srcId="{15292DD2-60FA-4492-B2C4-C32AD13A96DE}" destId="{248FF089-0F6F-4BAB-9607-C60CFC9EB94A}" srcOrd="0" destOrd="0" parTransId="{843AD8B8-37BE-421D-9E18-6548DFA7A383}" sibTransId="{EF9CBDDE-DB13-455D-ABEF-D31CEF8B02FE}"/>
    <dgm:cxn modelId="{6CBCE37D-32D9-4C2D-894C-D46071C92A91}" type="presOf" srcId="{C28FC7F9-5732-4956-A53D-18D82424F538}" destId="{248F2693-E529-4C41-9590-79AD78048A66}" srcOrd="0" destOrd="2" presId="urn:microsoft.com/office/officeart/2011/layout/TabList"/>
    <dgm:cxn modelId="{24580B82-1C53-41B7-AACD-E0B629A489D3}" srcId="{002D9CA4-496C-4A19-BF84-6BB3A37EC530}" destId="{C28FC7F9-5732-4956-A53D-18D82424F538}" srcOrd="3" destOrd="0" parTransId="{F9744738-7807-498B-93BA-9AD3F3D7E7DE}" sibTransId="{0CEE3C87-677D-4EDE-A190-9CB4F1FB4CE0}"/>
    <dgm:cxn modelId="{EE4CCE91-EE96-4F15-ADF7-7D235214AD57}" type="presOf" srcId="{C3A72687-A403-4564-8B3E-2467D0F9A131}" destId="{21A1E1BF-27D9-40BB-99F7-DC1093AD7019}" srcOrd="0" destOrd="1" presId="urn:microsoft.com/office/officeart/2011/layout/TabList"/>
    <dgm:cxn modelId="{D1DD1097-18D6-4773-8709-A9BC071B5861}" type="presOf" srcId="{879C45D2-27B9-46DB-A6A0-D69A35ED6909}" destId="{248F2693-E529-4C41-9590-79AD78048A66}" srcOrd="0" destOrd="1" presId="urn:microsoft.com/office/officeart/2011/layout/TabList"/>
    <dgm:cxn modelId="{29CB42B9-7575-42AF-8FEF-A1049D3912A8}" type="presOf" srcId="{529A5F0F-D712-4210-AAC7-14B846FDE260}" destId="{9C5F5A2D-87AB-404B-BEDF-F107C7440EE9}" srcOrd="0" destOrd="0" presId="urn:microsoft.com/office/officeart/2011/layout/TabList"/>
    <dgm:cxn modelId="{06F9BCC8-20E7-4702-BD68-065912DA466B}" type="presOf" srcId="{248FF089-0F6F-4BAB-9607-C60CFC9EB94A}" destId="{0A9CD2C3-6BF0-4513-B61F-95EC5DD367D4}" srcOrd="0" destOrd="0" presId="urn:microsoft.com/office/officeart/2011/layout/TabList"/>
    <dgm:cxn modelId="{2A347DCB-FA15-4BF5-852B-ADDF15D3D23F}" type="presOf" srcId="{AF030DCD-8594-4B4B-AE55-5643FD5514B2}" destId="{AA571E96-AC0D-4103-909E-AA51B2BE1E36}" srcOrd="0" destOrd="1" presId="urn:microsoft.com/office/officeart/2011/layout/TabList"/>
    <dgm:cxn modelId="{E60AB3ED-40BD-4427-9224-44BABE3C2B28}" type="presOf" srcId="{369EE21E-9390-469E-A6A1-100C77F0BADD}" destId="{248F2693-E529-4C41-9590-79AD78048A66}" srcOrd="0" destOrd="3" presId="urn:microsoft.com/office/officeart/2011/layout/TabList"/>
    <dgm:cxn modelId="{C31D07F2-96D8-44E2-A6CD-A7CF5A221165}" srcId="{175EB062-78F2-4050-9081-F51AEE9B3160}" destId="{AF030DCD-8594-4B4B-AE55-5643FD5514B2}" srcOrd="2" destOrd="0" parTransId="{B4ACD2EA-7A39-4F3C-8207-52074056CCAC}" sibTransId="{D9BCD3DB-E748-4583-B818-DB423329BD47}"/>
    <dgm:cxn modelId="{031025F4-763F-471D-9ADB-1555594B424D}" srcId="{15292DD2-60FA-4492-B2C4-C32AD13A96DE}" destId="{DFBF1A35-A563-490A-ACFB-3E9FB180A5A1}" srcOrd="1" destOrd="0" parTransId="{9FF38E4F-5CFB-4F46-8C34-1969F11A6010}" sibTransId="{8EDB4ADE-7479-49CA-9CFE-E763D36DE387}"/>
    <dgm:cxn modelId="{4E131EF6-DC66-4A0A-ABDF-F816AD6970CB}" srcId="{F343D57E-6303-44BA-9E8E-2C6026293086}" destId="{175EB062-78F2-4050-9081-F51AEE9B3160}" srcOrd="0" destOrd="0" parTransId="{C0126454-9083-4053-8844-A12578B47361}" sibTransId="{A6D78C5A-7429-4983-B599-0B83BB934250}"/>
    <dgm:cxn modelId="{271AD2FA-7C34-49E6-95B3-7A263D907489}" type="presOf" srcId="{175EB062-78F2-4050-9081-F51AEE9B3160}" destId="{A8D91370-B5E8-405A-8EA2-156DF42127F2}" srcOrd="0" destOrd="0" presId="urn:microsoft.com/office/officeart/2011/layout/TabList"/>
    <dgm:cxn modelId="{2B6C8B77-43F5-4F9F-AD95-8AB14B2132C5}" type="presParOf" srcId="{63700A3C-BD1F-4E33-8982-D9829A128AC8}" destId="{BE67DB11-1E87-4C4D-A09F-462DA3FA2296}" srcOrd="0" destOrd="0" presId="urn:microsoft.com/office/officeart/2011/layout/TabList"/>
    <dgm:cxn modelId="{11D1BFA9-E634-457F-ABC6-8618DC83FC2A}" type="presParOf" srcId="{BE67DB11-1E87-4C4D-A09F-462DA3FA2296}" destId="{9C5F5A2D-87AB-404B-BEDF-F107C7440EE9}" srcOrd="0" destOrd="0" presId="urn:microsoft.com/office/officeart/2011/layout/TabList"/>
    <dgm:cxn modelId="{FFF002DC-B5C1-4DA4-880F-F8F7D65BE6F5}" type="presParOf" srcId="{BE67DB11-1E87-4C4D-A09F-462DA3FA2296}" destId="{A8D91370-B5E8-405A-8EA2-156DF42127F2}" srcOrd="1" destOrd="0" presId="urn:microsoft.com/office/officeart/2011/layout/TabList"/>
    <dgm:cxn modelId="{569810B0-916A-433C-8DE3-194052531D79}" type="presParOf" srcId="{BE67DB11-1E87-4C4D-A09F-462DA3FA2296}" destId="{63BDAAEF-D7E9-4312-A94B-323339CE08C9}" srcOrd="2" destOrd="0" presId="urn:microsoft.com/office/officeart/2011/layout/TabList"/>
    <dgm:cxn modelId="{CAEB4AB4-A430-4854-AB81-0CDF957C47AD}" type="presParOf" srcId="{63700A3C-BD1F-4E33-8982-D9829A128AC8}" destId="{AA571E96-AC0D-4103-909E-AA51B2BE1E36}" srcOrd="1" destOrd="0" presId="urn:microsoft.com/office/officeart/2011/layout/TabList"/>
    <dgm:cxn modelId="{21668076-9B3A-45DC-9168-7013BBA9B5A8}" type="presParOf" srcId="{63700A3C-BD1F-4E33-8982-D9829A128AC8}" destId="{8AA81FAF-038F-49E1-9982-A0779C40485D}" srcOrd="2" destOrd="0" presId="urn:microsoft.com/office/officeart/2011/layout/TabList"/>
    <dgm:cxn modelId="{39846862-3B99-40F3-A347-3DB0786C340E}" type="presParOf" srcId="{63700A3C-BD1F-4E33-8982-D9829A128AC8}" destId="{D3BA1703-5D66-4751-B3CE-B24C781F0334}" srcOrd="3" destOrd="0" presId="urn:microsoft.com/office/officeart/2011/layout/TabList"/>
    <dgm:cxn modelId="{84FC3340-9C78-45EA-9153-4DC1B9E4DA80}" type="presParOf" srcId="{D3BA1703-5D66-4751-B3CE-B24C781F0334}" destId="{0A9CD2C3-6BF0-4513-B61F-95EC5DD367D4}" srcOrd="0" destOrd="0" presId="urn:microsoft.com/office/officeart/2011/layout/TabList"/>
    <dgm:cxn modelId="{3A9AD0B6-D457-4D88-9682-BFC737B6F685}" type="presParOf" srcId="{D3BA1703-5D66-4751-B3CE-B24C781F0334}" destId="{694189EC-9615-4105-B913-109B995155E8}" srcOrd="1" destOrd="0" presId="urn:microsoft.com/office/officeart/2011/layout/TabList"/>
    <dgm:cxn modelId="{CADDDBD9-C77E-4B4A-9BF4-E0693B49396F}" type="presParOf" srcId="{D3BA1703-5D66-4751-B3CE-B24C781F0334}" destId="{8606F93F-33FC-47E1-90FD-8E4E2E56CB74}" srcOrd="2" destOrd="0" presId="urn:microsoft.com/office/officeart/2011/layout/TabList"/>
    <dgm:cxn modelId="{CC7CDCF1-F777-4BE6-8A84-0DA4D9DD7281}" type="presParOf" srcId="{63700A3C-BD1F-4E33-8982-D9829A128AC8}" destId="{21A1E1BF-27D9-40BB-99F7-DC1093AD7019}" srcOrd="4" destOrd="0" presId="urn:microsoft.com/office/officeart/2011/layout/TabList"/>
    <dgm:cxn modelId="{E7C94B69-D469-47AC-AB7E-819AF877C669}" type="presParOf" srcId="{63700A3C-BD1F-4E33-8982-D9829A128AC8}" destId="{F34118D2-3085-465B-A3BE-41E5BC7FFE29}" srcOrd="5" destOrd="0" presId="urn:microsoft.com/office/officeart/2011/layout/TabList"/>
    <dgm:cxn modelId="{88BD00A9-198A-4AF1-A604-DDB1B24F5FB9}" type="presParOf" srcId="{63700A3C-BD1F-4E33-8982-D9829A128AC8}" destId="{F7BC3BA8-983C-4EA6-8982-AB4788AE119F}" srcOrd="6" destOrd="0" presId="urn:microsoft.com/office/officeart/2011/layout/TabList"/>
    <dgm:cxn modelId="{EBD6F157-B5D2-44C1-962A-330B8122BFD1}" type="presParOf" srcId="{F7BC3BA8-983C-4EA6-8982-AB4788AE119F}" destId="{0EB77ED0-0E65-4B6D-B22E-518EABC06596}" srcOrd="0" destOrd="0" presId="urn:microsoft.com/office/officeart/2011/layout/TabList"/>
    <dgm:cxn modelId="{16CEFA67-E1AA-48B5-B102-996961518003}" type="presParOf" srcId="{F7BC3BA8-983C-4EA6-8982-AB4788AE119F}" destId="{51EED92E-CD2F-4CCE-BB51-B6FA3E9BAF3D}" srcOrd="1" destOrd="0" presId="urn:microsoft.com/office/officeart/2011/layout/TabList"/>
    <dgm:cxn modelId="{1FE2C754-4286-4AD6-A5FA-6A34551C05F8}" type="presParOf" srcId="{F7BC3BA8-983C-4EA6-8982-AB4788AE119F}" destId="{39036A54-53C6-40D4-AEAF-3AB5288CB336}" srcOrd="2" destOrd="0" presId="urn:microsoft.com/office/officeart/2011/layout/TabList"/>
    <dgm:cxn modelId="{94768A88-272C-4FE5-A8FE-4F6D6FE7BED4}" type="presParOf" srcId="{63700A3C-BD1F-4E33-8982-D9829A128AC8}" destId="{248F2693-E529-4C41-9590-79AD78048A66}"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36A54-53C6-40D4-AEAF-3AB5288CB336}">
      <dsp:nvSpPr>
        <dsp:cNvPr id="0" name=""/>
        <dsp:cNvSpPr/>
      </dsp:nvSpPr>
      <dsp:spPr>
        <a:xfrm>
          <a:off x="0" y="2944678"/>
          <a:ext cx="74498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6F93F-33FC-47E1-90FD-8E4E2E56CB74}">
      <dsp:nvSpPr>
        <dsp:cNvPr id="0" name=""/>
        <dsp:cNvSpPr/>
      </dsp:nvSpPr>
      <dsp:spPr>
        <a:xfrm>
          <a:off x="0" y="1902765"/>
          <a:ext cx="74498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BDAAEF-D7E9-4312-A94B-323339CE08C9}">
      <dsp:nvSpPr>
        <dsp:cNvPr id="0" name=""/>
        <dsp:cNvSpPr/>
      </dsp:nvSpPr>
      <dsp:spPr>
        <a:xfrm>
          <a:off x="0" y="611029"/>
          <a:ext cx="74498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F5A2D-87AB-404B-BEDF-F107C7440EE9}">
      <dsp:nvSpPr>
        <dsp:cNvPr id="0" name=""/>
        <dsp:cNvSpPr/>
      </dsp:nvSpPr>
      <dsp:spPr>
        <a:xfrm>
          <a:off x="1936968" y="1616"/>
          <a:ext cx="5512909" cy="60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1936968" y="1616"/>
        <a:ext cx="5512909" cy="609413"/>
      </dsp:txXfrm>
    </dsp:sp>
    <dsp:sp modelId="{A8D91370-B5E8-405A-8EA2-156DF42127F2}">
      <dsp:nvSpPr>
        <dsp:cNvPr id="0" name=""/>
        <dsp:cNvSpPr/>
      </dsp:nvSpPr>
      <dsp:spPr>
        <a:xfrm>
          <a:off x="0" y="275626"/>
          <a:ext cx="1936968" cy="32398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Electricity</a:t>
          </a:r>
        </a:p>
      </dsp:txBody>
      <dsp:txXfrm>
        <a:off x="15819" y="291445"/>
        <a:ext cx="1905330" cy="308169"/>
      </dsp:txXfrm>
    </dsp:sp>
    <dsp:sp modelId="{AA571E96-AC0D-4103-909E-AA51B2BE1E36}">
      <dsp:nvSpPr>
        <dsp:cNvPr id="0" name=""/>
        <dsp:cNvSpPr/>
      </dsp:nvSpPr>
      <dsp:spPr>
        <a:xfrm>
          <a:off x="0" y="611029"/>
          <a:ext cx="7449878" cy="65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Own consumption                      33.2 </a:t>
          </a:r>
          <a:r>
            <a:rPr lang="en-US" sz="1500" kern="1200" dirty="0" err="1"/>
            <a:t>TWh</a:t>
          </a:r>
          <a:endParaRPr lang="en-US" sz="1500" kern="1200" dirty="0"/>
        </a:p>
        <a:p>
          <a:pPr marL="114300" lvl="1" indent="-114300" algn="l" defTabSz="666750">
            <a:lnSpc>
              <a:spcPct val="90000"/>
            </a:lnSpc>
            <a:spcBef>
              <a:spcPct val="0"/>
            </a:spcBef>
            <a:spcAft>
              <a:spcPct val="15000"/>
            </a:spcAft>
            <a:buChar char="•"/>
          </a:pPr>
          <a:r>
            <a:rPr lang="en-US" sz="1500" kern="1200" dirty="0"/>
            <a:t>Production                                  37.8 </a:t>
          </a:r>
          <a:r>
            <a:rPr lang="en-US" sz="1500" kern="1200" dirty="0" err="1"/>
            <a:t>TWh</a:t>
          </a:r>
          <a:endParaRPr lang="en-US" sz="1500" kern="1200" dirty="0"/>
        </a:p>
        <a:p>
          <a:pPr marL="114300" lvl="1" indent="-114300" algn="l" defTabSz="622300">
            <a:lnSpc>
              <a:spcPct val="90000"/>
            </a:lnSpc>
            <a:spcBef>
              <a:spcPct val="0"/>
            </a:spcBef>
            <a:spcAft>
              <a:spcPct val="15000"/>
            </a:spcAft>
            <a:buClrTx/>
            <a:buSzTx/>
            <a:buFontTx/>
            <a:buNone/>
          </a:pPr>
          <a:r>
            <a:rPr lang="en-US" sz="1400" i="1" kern="1200" dirty="0"/>
            <a:t>100% of the country’s population (as of 2020) has access to electricity</a:t>
          </a:r>
        </a:p>
      </dsp:txBody>
      <dsp:txXfrm>
        <a:off x="0" y="611029"/>
        <a:ext cx="7449878" cy="651852"/>
      </dsp:txXfrm>
    </dsp:sp>
    <dsp:sp modelId="{0A9CD2C3-6BF0-4513-B61F-95EC5DD367D4}">
      <dsp:nvSpPr>
        <dsp:cNvPr id="0" name=""/>
        <dsp:cNvSpPr/>
      </dsp:nvSpPr>
      <dsp:spPr>
        <a:xfrm>
          <a:off x="1936968" y="1293352"/>
          <a:ext cx="5512909" cy="60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marL="0" lvl="0" indent="0" algn="l" defTabSz="1555750">
            <a:lnSpc>
              <a:spcPct val="90000"/>
            </a:lnSpc>
            <a:spcBef>
              <a:spcPct val="0"/>
            </a:spcBef>
            <a:spcAft>
              <a:spcPct val="35000"/>
            </a:spcAft>
            <a:buNone/>
          </a:pPr>
          <a:endParaRPr lang="en-US" sz="3500" kern="1200" dirty="0"/>
        </a:p>
      </dsp:txBody>
      <dsp:txXfrm>
        <a:off x="1936968" y="1293352"/>
        <a:ext cx="5512909" cy="609413"/>
      </dsp:txXfrm>
    </dsp:sp>
    <dsp:sp modelId="{694189EC-9615-4105-B913-109B995155E8}">
      <dsp:nvSpPr>
        <dsp:cNvPr id="0" name=""/>
        <dsp:cNvSpPr/>
      </dsp:nvSpPr>
      <dsp:spPr>
        <a:xfrm>
          <a:off x="0" y="1508393"/>
          <a:ext cx="1936968" cy="36160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Crude Oil-</a:t>
          </a:r>
        </a:p>
      </dsp:txBody>
      <dsp:txXfrm>
        <a:off x="17655" y="1526048"/>
        <a:ext cx="1901658" cy="343952"/>
      </dsp:txXfrm>
    </dsp:sp>
    <dsp:sp modelId="{21A1E1BF-27D9-40BB-99F7-DC1093AD7019}">
      <dsp:nvSpPr>
        <dsp:cNvPr id="0" name=""/>
        <dsp:cNvSpPr/>
      </dsp:nvSpPr>
      <dsp:spPr>
        <a:xfrm>
          <a:off x="0" y="1902765"/>
          <a:ext cx="7449878" cy="40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Production                                  43.5 Mt/year     886,240 </a:t>
          </a:r>
          <a:r>
            <a:rPr lang="en-US" sz="1500" i="0" kern="1200" dirty="0" err="1"/>
            <a:t>bbl</a:t>
          </a:r>
          <a:r>
            <a:rPr lang="en-US" sz="1500" i="0" kern="1200" dirty="0"/>
            <a:t>/d    </a:t>
          </a:r>
          <a:r>
            <a:rPr lang="en-US" sz="1400" i="1" kern="1200" dirty="0"/>
            <a:t>(1.047 </a:t>
          </a:r>
          <a:r>
            <a:rPr lang="en-US" sz="1400" i="1" kern="1200" dirty="0" err="1"/>
            <a:t>mn</a:t>
          </a:r>
          <a:r>
            <a:rPr lang="en-US" sz="1400" i="1" kern="1200" dirty="0"/>
            <a:t> </a:t>
          </a:r>
          <a:r>
            <a:rPr lang="en-US" sz="1400" i="1" kern="1200" dirty="0" err="1"/>
            <a:t>bbl</a:t>
          </a:r>
          <a:r>
            <a:rPr lang="en-US" sz="1400" i="1" kern="1200" dirty="0"/>
            <a:t>/d 2022)</a:t>
          </a:r>
        </a:p>
        <a:p>
          <a:pPr marL="114300" lvl="1" indent="-114300" algn="l" defTabSz="666750">
            <a:lnSpc>
              <a:spcPct val="90000"/>
            </a:lnSpc>
            <a:spcBef>
              <a:spcPct val="0"/>
            </a:spcBef>
            <a:spcAft>
              <a:spcPct val="15000"/>
            </a:spcAft>
            <a:buChar char="•"/>
          </a:pPr>
          <a:r>
            <a:rPr lang="en-US" sz="1500" kern="1200" dirty="0"/>
            <a:t>Export                                         38.4 Mt/year     782,375 </a:t>
          </a:r>
          <a:r>
            <a:rPr lang="en-US" sz="1500" kern="1200" dirty="0" err="1"/>
            <a:t>bbl</a:t>
          </a:r>
          <a:r>
            <a:rPr lang="en-US" sz="1500" kern="1200" dirty="0"/>
            <a:t>/d</a:t>
          </a:r>
        </a:p>
      </dsp:txBody>
      <dsp:txXfrm>
        <a:off x="0" y="1902765"/>
        <a:ext cx="7449878" cy="402029"/>
      </dsp:txXfrm>
    </dsp:sp>
    <dsp:sp modelId="{0EB77ED0-0E65-4B6D-B22E-518EABC06596}">
      <dsp:nvSpPr>
        <dsp:cNvPr id="0" name=""/>
        <dsp:cNvSpPr/>
      </dsp:nvSpPr>
      <dsp:spPr>
        <a:xfrm>
          <a:off x="1936968" y="2335265"/>
          <a:ext cx="5512909" cy="60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marL="0" lvl="0" indent="0" algn="l" defTabSz="1555750">
            <a:lnSpc>
              <a:spcPct val="90000"/>
            </a:lnSpc>
            <a:spcBef>
              <a:spcPct val="0"/>
            </a:spcBef>
            <a:spcAft>
              <a:spcPct val="35000"/>
            </a:spcAft>
            <a:buNone/>
          </a:pPr>
          <a:endParaRPr lang="en-US" sz="3500" kern="1200" dirty="0"/>
        </a:p>
      </dsp:txBody>
      <dsp:txXfrm>
        <a:off x="1936968" y="2335265"/>
        <a:ext cx="5512909" cy="609413"/>
      </dsp:txXfrm>
    </dsp:sp>
    <dsp:sp modelId="{51EED92E-CD2F-4CCE-BB51-B6FA3E9BAF3D}">
      <dsp:nvSpPr>
        <dsp:cNvPr id="0" name=""/>
        <dsp:cNvSpPr/>
      </dsp:nvSpPr>
      <dsp:spPr>
        <a:xfrm>
          <a:off x="0" y="2551777"/>
          <a:ext cx="1936968" cy="35589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Natural Gas</a:t>
          </a:r>
        </a:p>
      </dsp:txBody>
      <dsp:txXfrm>
        <a:off x="17377" y="2569154"/>
        <a:ext cx="1902214" cy="338520"/>
      </dsp:txXfrm>
    </dsp:sp>
    <dsp:sp modelId="{248F2693-E529-4C41-9590-79AD78048A66}">
      <dsp:nvSpPr>
        <dsp:cNvPr id="0" name=""/>
        <dsp:cNvSpPr/>
      </dsp:nvSpPr>
      <dsp:spPr>
        <a:xfrm>
          <a:off x="0" y="2944678"/>
          <a:ext cx="7449878" cy="121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Own consumption                       28.6 </a:t>
          </a:r>
          <a:r>
            <a:rPr lang="en-US" sz="1500" kern="1200" dirty="0" err="1"/>
            <a:t>bcm</a:t>
          </a:r>
          <a:endParaRPr lang="en-US" sz="1500" kern="1200" dirty="0"/>
        </a:p>
        <a:p>
          <a:pPr marL="114300" lvl="1" indent="-114300" algn="l" defTabSz="666750">
            <a:lnSpc>
              <a:spcPct val="90000"/>
            </a:lnSpc>
            <a:spcBef>
              <a:spcPct val="0"/>
            </a:spcBef>
            <a:spcAft>
              <a:spcPct val="15000"/>
            </a:spcAft>
            <a:buChar char="•"/>
          </a:pPr>
          <a:r>
            <a:rPr lang="en-US" sz="1500" kern="1200" dirty="0"/>
            <a:t>Production                                   40.7 </a:t>
          </a:r>
          <a:r>
            <a:rPr lang="en-US" sz="1500" kern="1200" dirty="0" err="1"/>
            <a:t>bcm</a:t>
          </a:r>
          <a:endParaRPr lang="en-US" sz="1500" kern="1200" dirty="0"/>
        </a:p>
        <a:p>
          <a:pPr marL="114300" lvl="1" indent="-114300" algn="l" defTabSz="666750">
            <a:lnSpc>
              <a:spcPct val="90000"/>
            </a:lnSpc>
            <a:spcBef>
              <a:spcPct val="0"/>
            </a:spcBef>
            <a:spcAft>
              <a:spcPct val="15000"/>
            </a:spcAft>
            <a:buChar char="•"/>
          </a:pPr>
          <a:r>
            <a:rPr lang="en-US" sz="1500" kern="1200" dirty="0"/>
            <a:t>Import                                          2.0   </a:t>
          </a:r>
          <a:r>
            <a:rPr lang="en-US" sz="1500" kern="1200" dirty="0" err="1"/>
            <a:t>bcm</a:t>
          </a:r>
          <a:endParaRPr lang="en-US" sz="1500" kern="1200" dirty="0"/>
        </a:p>
        <a:p>
          <a:pPr marL="114300" lvl="1" indent="-114300" algn="l" defTabSz="666750">
            <a:lnSpc>
              <a:spcPct val="90000"/>
            </a:lnSpc>
            <a:spcBef>
              <a:spcPct val="0"/>
            </a:spcBef>
            <a:spcAft>
              <a:spcPct val="15000"/>
            </a:spcAft>
            <a:buChar char="•"/>
          </a:pPr>
          <a:r>
            <a:rPr lang="en-US" sz="1500" kern="1200" dirty="0"/>
            <a:t>Export                                         13.1 </a:t>
          </a:r>
          <a:r>
            <a:rPr lang="en-US" sz="1500" kern="1200" dirty="0" err="1"/>
            <a:t>bcm</a:t>
          </a:r>
          <a:endParaRPr lang="en-US" sz="1500" kern="1200" dirty="0"/>
        </a:p>
      </dsp:txBody>
      <dsp:txXfrm>
        <a:off x="0" y="2944678"/>
        <a:ext cx="7449878" cy="121900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582E2D-25AA-49EF-8473-AD1B5C4B7E1A}" type="datetimeFigureOut">
              <a:rPr lang="en-GB" smtClean="0"/>
              <a:t>15/10/2022</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8303EF-1B62-4FB3-8625-EC422701A681}" type="slidenum">
              <a:rPr lang="en-GB" smtClean="0"/>
              <a:t>‹#›</a:t>
            </a:fld>
            <a:endParaRPr lang="en-GB"/>
          </a:p>
        </p:txBody>
      </p:sp>
    </p:spTree>
    <p:extLst>
      <p:ext uri="{BB962C8B-B14F-4D97-AF65-F5344CB8AC3E}">
        <p14:creationId xmlns:p14="http://schemas.microsoft.com/office/powerpoint/2010/main" val="262485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1A8303EF-1B62-4FB3-8625-EC422701A68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42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420" indent="-58420" algn="just" defTabSz="914378">
              <a:spcBef>
                <a:spcPts val="450"/>
              </a:spcBef>
              <a:spcAft>
                <a:spcPts val="225"/>
              </a:spcAft>
              <a:buFont typeface="Arial" panose="020B0604020202020204" pitchFamily="34" charset="0"/>
              <a:buChar char="•"/>
            </a:pPr>
            <a:r>
              <a:rPr lang="en-US" sz="1200" dirty="0">
                <a:latin typeface="+mj-lt"/>
              </a:rPr>
              <a:t>Oman has led the Gulf Cooperation Council (GCC) countries in the development of independent water and power plants and IPPs since 1994 when it launched its first IPP. PDO aims to slash its emissions to 50 percent of 2019 levels by 2030</a:t>
            </a:r>
          </a:p>
          <a:p>
            <a:pPr marL="58420" indent="-58420" algn="just" defTabSz="914378">
              <a:spcBef>
                <a:spcPts val="450"/>
              </a:spcBef>
              <a:spcAft>
                <a:spcPts val="225"/>
              </a:spcAft>
              <a:buFont typeface="Arial" panose="020B0604020202020204" pitchFamily="34" charset="0"/>
              <a:buChar char="•"/>
            </a:pPr>
            <a:r>
              <a:rPr lang="en-US" sz="1200" dirty="0">
                <a:latin typeface="+mj-lt"/>
              </a:rPr>
              <a:t>Commercial operations of Oman’s largest utility-scale solar photovoltaic, independent power project, </a:t>
            </a:r>
            <a:r>
              <a:rPr lang="en-US" sz="1200" dirty="0" err="1">
                <a:latin typeface="+mj-lt"/>
              </a:rPr>
              <a:t>Ibri</a:t>
            </a:r>
            <a:r>
              <a:rPr lang="en-US" sz="1200" dirty="0">
                <a:latin typeface="+mj-lt"/>
              </a:rPr>
              <a:t> 2, started in Jan 2022. Oman Power and Water Procurement Company (OPWP) awarded the project to a consortium of Saudi and Kuwaiti firms, for which Beijing-based Asian Infrastructure Investment Bank (AIIB) loaned USD 60 million to the project. The project is AIIB’s first renewable energy financing project in Oman in the region.</a:t>
            </a:r>
          </a:p>
          <a:p>
            <a:pPr marL="58420" indent="-58420" algn="just" defTabSz="914378">
              <a:spcBef>
                <a:spcPts val="450"/>
              </a:spcBef>
              <a:spcAft>
                <a:spcPts val="225"/>
              </a:spcAft>
              <a:buFont typeface="Arial" panose="020B0604020202020204" pitchFamily="34" charset="0"/>
              <a:buChar char="•"/>
            </a:pPr>
            <a:r>
              <a:rPr lang="en-US" sz="1200" dirty="0">
                <a:latin typeface="+mj-lt"/>
              </a:rPr>
              <a:t>Oman has embarked on several other projects in line with targets for the year 2030, including a wind farm in Dhofar; two solar IPPs in </a:t>
            </a:r>
            <a:r>
              <a:rPr lang="en-US" sz="1200" dirty="0" err="1">
                <a:latin typeface="+mj-lt"/>
              </a:rPr>
              <a:t>Manah</a:t>
            </a:r>
            <a:r>
              <a:rPr lang="en-US" sz="1200" dirty="0">
                <a:latin typeface="+mj-lt"/>
              </a:rPr>
              <a:t>; 11 solar-diesel hybrid facilities; and the initiative to install small-scale solar panels on residential and commercial buildings, among others. In April 2022, OPWP, the sole procurer of new power generation </a:t>
            </a:r>
            <a:endParaRPr lang="en-US" dirty="0"/>
          </a:p>
        </p:txBody>
      </p:sp>
      <p:sp>
        <p:nvSpPr>
          <p:cNvPr id="4" name="Slide Number Placeholder 3"/>
          <p:cNvSpPr>
            <a:spLocks noGrp="1"/>
          </p:cNvSpPr>
          <p:nvPr>
            <p:ph type="sldNum" sz="quarter" idx="5"/>
          </p:nvPr>
        </p:nvSpPr>
        <p:spPr/>
        <p:txBody>
          <a:bodyPr/>
          <a:lstStyle/>
          <a:p>
            <a:fld id="{1A8303EF-1B62-4FB3-8625-EC422701A681}" type="slidenum">
              <a:rPr lang="en-GB" smtClean="0"/>
              <a:t>2</a:t>
            </a:fld>
            <a:endParaRPr lang="en-GB"/>
          </a:p>
        </p:txBody>
      </p:sp>
    </p:spTree>
    <p:extLst>
      <p:ext uri="{BB962C8B-B14F-4D97-AF65-F5344CB8AC3E}">
        <p14:creationId xmlns:p14="http://schemas.microsoft.com/office/powerpoint/2010/main" val="116242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303EF-1B62-4FB3-8625-EC422701A681}" type="slidenum">
              <a:rPr lang="en-GB" smtClean="0"/>
              <a:t>9</a:t>
            </a:fld>
            <a:endParaRPr lang="en-GB"/>
          </a:p>
        </p:txBody>
      </p:sp>
    </p:spTree>
    <p:extLst>
      <p:ext uri="{BB962C8B-B14F-4D97-AF65-F5344CB8AC3E}">
        <p14:creationId xmlns:p14="http://schemas.microsoft.com/office/powerpoint/2010/main" val="350112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1A8303EF-1B62-4FB3-8625-EC422701A68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36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303EF-1B62-4FB3-8625-EC422701A681}" type="slidenum">
              <a:rPr lang="en-GB" smtClean="0"/>
              <a:t>11</a:t>
            </a:fld>
            <a:endParaRPr lang="en-GB"/>
          </a:p>
        </p:txBody>
      </p:sp>
    </p:spTree>
    <p:extLst>
      <p:ext uri="{BB962C8B-B14F-4D97-AF65-F5344CB8AC3E}">
        <p14:creationId xmlns:p14="http://schemas.microsoft.com/office/powerpoint/2010/main" val="3762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303EF-1B62-4FB3-8625-EC422701A681}" type="slidenum">
              <a:rPr lang="en-GB" smtClean="0"/>
              <a:t>12</a:t>
            </a:fld>
            <a:endParaRPr lang="en-GB"/>
          </a:p>
        </p:txBody>
      </p:sp>
    </p:spTree>
    <p:extLst>
      <p:ext uri="{BB962C8B-B14F-4D97-AF65-F5344CB8AC3E}">
        <p14:creationId xmlns:p14="http://schemas.microsoft.com/office/powerpoint/2010/main" val="427237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303EF-1B62-4FB3-8625-EC422701A681}" type="slidenum">
              <a:rPr lang="en-GB" smtClean="0"/>
              <a:t>13</a:t>
            </a:fld>
            <a:endParaRPr lang="en-GB"/>
          </a:p>
        </p:txBody>
      </p:sp>
    </p:spTree>
    <p:extLst>
      <p:ext uri="{BB962C8B-B14F-4D97-AF65-F5344CB8AC3E}">
        <p14:creationId xmlns:p14="http://schemas.microsoft.com/office/powerpoint/2010/main" val="2910677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Title 1"/>
          <p:cNvSpPr>
            <a:spLocks noGrp="1"/>
          </p:cNvSpPr>
          <p:nvPr>
            <p:ph type="ctrTitle"/>
          </p:nvPr>
        </p:nvSpPr>
        <p:spPr>
          <a:xfrm>
            <a:off x="252000" y="1131590"/>
            <a:ext cx="6482904" cy="1080000"/>
          </a:xfrm>
        </p:spPr>
        <p:txBody>
          <a:bodyPr>
            <a:normAutofit/>
          </a:bodyPr>
          <a:lstStyle>
            <a:lvl1pPr>
              <a:defRPr sz="4000" cap="all" spc="-4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52000" y="2392612"/>
            <a:ext cx="4322661" cy="324036"/>
          </a:xfrm>
          <a:prstGeom prst="rect">
            <a:avLst/>
          </a:prstGeom>
        </p:spPr>
        <p:txBody>
          <a:bodyPr/>
          <a:lstStyle>
            <a:lvl1pPr marL="0" indent="0" algn="l">
              <a:buNone/>
              <a:defRPr sz="1600" b="1" spc="-3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Date Placeholder 2"/>
          <p:cNvSpPr>
            <a:spLocks noGrp="1"/>
          </p:cNvSpPr>
          <p:nvPr>
            <p:ph type="dt" sz="half" idx="2"/>
          </p:nvPr>
        </p:nvSpPr>
        <p:spPr>
          <a:xfrm>
            <a:off x="252000" y="251520"/>
            <a:ext cx="2133600" cy="273844"/>
          </a:xfrm>
          <a:prstGeom prst="rect">
            <a:avLst/>
          </a:prstGeom>
        </p:spPr>
        <p:txBody>
          <a:bodyPr vert="horz" lIns="0" tIns="0" rIns="0" bIns="0" rtlCol="0" anchor="t" anchorCtr="0"/>
          <a:lstStyle>
            <a:lvl1pPr algn="l">
              <a:defRPr sz="1200" b="1">
                <a:solidFill>
                  <a:schemeClr val="bg1"/>
                </a:solidFill>
              </a:defRPr>
            </a:lvl1pPr>
          </a:lstStyle>
          <a:p>
            <a:r>
              <a:rPr lang="en-GB"/>
              <a:t>29 January 2016</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00"/>
            <a:ext cx="1659361" cy="462420"/>
          </a:xfrm>
          <a:prstGeom prst="rect">
            <a:avLst/>
          </a:prstGeom>
        </p:spPr>
      </p:pic>
    </p:spTree>
    <p:extLst>
      <p:ext uri="{BB962C8B-B14F-4D97-AF65-F5344CB8AC3E}">
        <p14:creationId xmlns:p14="http://schemas.microsoft.com/office/powerpoint/2010/main" val="256750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3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Title 1"/>
          <p:cNvSpPr>
            <a:spLocks noGrp="1"/>
          </p:cNvSpPr>
          <p:nvPr>
            <p:ph type="title"/>
          </p:nvPr>
        </p:nvSpPr>
        <p:spPr>
          <a:xfrm>
            <a:off x="250825" y="250826"/>
            <a:ext cx="8642350" cy="880764"/>
          </a:xfrm>
        </p:spPr>
        <p:txBody>
          <a:bodyPr/>
          <a:lstStyle>
            <a:lvl1pPr>
              <a:defRPr>
                <a:solidFill>
                  <a:schemeClr val="bg1"/>
                </a:solidFill>
              </a:defRPr>
            </a:lvl1pPr>
          </a:lstStyle>
          <a:p>
            <a:r>
              <a:rPr lang="en-US"/>
              <a:t>Click to edit Master title style</a:t>
            </a:r>
            <a:endParaRPr lang="en-GB"/>
          </a:p>
        </p:txBody>
      </p:sp>
      <p:sp>
        <p:nvSpPr>
          <p:cNvPr id="3" name="Text Placeholder 6"/>
          <p:cNvSpPr>
            <a:spLocks noGrp="1"/>
          </p:cNvSpPr>
          <p:nvPr>
            <p:ph type="body" sz="quarter" idx="12"/>
          </p:nvPr>
        </p:nvSpPr>
        <p:spPr>
          <a:xfrm>
            <a:off x="250824" y="1131590"/>
            <a:ext cx="5761335" cy="3379741"/>
          </a:xfrm>
          <a:prstGeom prst="rect">
            <a:avLst/>
          </a:prstGeom>
        </p:spPr>
        <p:txBody>
          <a:bodyPr/>
          <a:lstStyle>
            <a:lvl1pPr>
              <a:lnSpc>
                <a:spcPts val="1800"/>
              </a:lnSpc>
              <a:spcAft>
                <a:spcPts val="0"/>
              </a:spcAft>
              <a:defRPr sz="1600" b="1">
                <a:solidFill>
                  <a:schemeClr val="bg1"/>
                </a:solidFill>
              </a:defRPr>
            </a:lvl1pPr>
            <a:lvl2pPr marL="0" indent="0">
              <a:lnSpc>
                <a:spcPts val="1800"/>
              </a:lnSpc>
              <a:spcAft>
                <a:spcPts val="0"/>
              </a:spcAft>
              <a:buFontTx/>
              <a:buNone/>
              <a:defRPr sz="1600" b="0">
                <a:solidFill>
                  <a:schemeClr val="bg1"/>
                </a:solidFill>
              </a:defRPr>
            </a:lvl2pPr>
            <a:lvl3pPr>
              <a:lnSpc>
                <a:spcPts val="2000"/>
              </a:lnSpc>
              <a:defRPr sz="1800"/>
            </a:lvl3pPr>
            <a:lvl4pPr>
              <a:lnSpc>
                <a:spcPts val="2000"/>
              </a:lnSpc>
              <a:defRPr sz="1800"/>
            </a:lvl4pPr>
          </a:lstStyle>
          <a:p>
            <a:pPr lvl="0"/>
            <a:r>
              <a:rPr lang="en-US"/>
              <a:t>Click to edit Master text styles</a:t>
            </a:r>
          </a:p>
          <a:p>
            <a:pPr lvl="1"/>
            <a:r>
              <a:rPr lang="en-US"/>
              <a:t>Second level</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76447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a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 Placeholder 4"/>
          <p:cNvSpPr>
            <a:spLocks noGrp="1"/>
          </p:cNvSpPr>
          <p:nvPr>
            <p:ph type="body" sz="quarter" idx="10"/>
          </p:nvPr>
        </p:nvSpPr>
        <p:spPr>
          <a:xfrm>
            <a:off x="251520" y="1131590"/>
            <a:ext cx="6480721" cy="1728191"/>
          </a:xfrm>
          <a:prstGeom prst="rect">
            <a:avLst/>
          </a:prstGeom>
        </p:spPr>
        <p:txBody>
          <a:bodyPr/>
          <a:lstStyle>
            <a:lvl1pPr>
              <a:defRPr sz="4000" b="1" cap="all" spc="-40" baseline="0">
                <a:solidFill>
                  <a:schemeClr val="bg1"/>
                </a:solidFill>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182404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ir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 Placeholder 4"/>
          <p:cNvSpPr>
            <a:spLocks noGrp="1"/>
          </p:cNvSpPr>
          <p:nvPr>
            <p:ph type="body" sz="quarter" idx="10"/>
          </p:nvPr>
        </p:nvSpPr>
        <p:spPr>
          <a:xfrm>
            <a:off x="251521" y="1131590"/>
            <a:ext cx="6480720" cy="1728191"/>
          </a:xfrm>
          <a:prstGeom prst="rect">
            <a:avLst/>
          </a:prstGeom>
        </p:spPr>
        <p:txBody>
          <a:bodyPr/>
          <a:lstStyle>
            <a:lvl1pPr>
              <a:defRPr sz="4000" b="1" cap="all" spc="-40" baseline="0">
                <a:solidFill>
                  <a:schemeClr val="bg1"/>
                </a:solidFill>
              </a:defRPr>
            </a:lvl1pPr>
          </a:lstStyle>
          <a:p>
            <a:pPr lvl="0"/>
            <a:r>
              <a:rPr lang="en-US"/>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1446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ss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 Placeholder 4"/>
          <p:cNvSpPr>
            <a:spLocks noGrp="1"/>
          </p:cNvSpPr>
          <p:nvPr>
            <p:ph type="body" sz="quarter" idx="10"/>
          </p:nvPr>
        </p:nvSpPr>
        <p:spPr>
          <a:xfrm>
            <a:off x="251521" y="1131590"/>
            <a:ext cx="7200800" cy="1728191"/>
          </a:xfrm>
          <a:prstGeom prst="rect">
            <a:avLst/>
          </a:prstGeom>
        </p:spPr>
        <p:txBody>
          <a:bodyPr/>
          <a:lstStyle>
            <a:lvl1pPr>
              <a:defRPr sz="4000" b="1" cap="all" spc="-40" baseline="0">
                <a:solidFill>
                  <a:schemeClr val="bg1"/>
                </a:solidFill>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4106338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nd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 Placeholder 4"/>
          <p:cNvSpPr>
            <a:spLocks noGrp="1"/>
          </p:cNvSpPr>
          <p:nvPr>
            <p:ph type="body" sz="quarter" idx="10"/>
          </p:nvPr>
        </p:nvSpPr>
        <p:spPr>
          <a:xfrm>
            <a:off x="251521" y="1131590"/>
            <a:ext cx="7200800" cy="1728191"/>
          </a:xfrm>
          <a:prstGeom prst="rect">
            <a:avLst/>
          </a:prstGeom>
        </p:spPr>
        <p:txBody>
          <a:bodyPr/>
          <a:lstStyle>
            <a:lvl1pPr>
              <a:defRPr sz="4000" b="1" cap="all" spc="-40" baseline="0">
                <a:solidFill>
                  <a:schemeClr val="bg1"/>
                </a:solidFill>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376620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Text Placeholder 4"/>
          <p:cNvSpPr>
            <a:spLocks noGrp="1"/>
          </p:cNvSpPr>
          <p:nvPr>
            <p:ph type="body" sz="quarter" idx="10"/>
          </p:nvPr>
        </p:nvSpPr>
        <p:spPr>
          <a:xfrm>
            <a:off x="251520" y="1131590"/>
            <a:ext cx="6480720" cy="1728191"/>
          </a:xfrm>
          <a:prstGeom prst="rect">
            <a:avLst/>
          </a:prstGeom>
        </p:spPr>
        <p:txBody>
          <a:bodyPr/>
          <a:lstStyle>
            <a:lvl1pPr>
              <a:defRPr sz="4000" b="1" cap="all" spc="-40" baseline="0">
                <a:solidFill>
                  <a:schemeClr val="bg1"/>
                </a:solidFill>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54598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arth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4" name="Text Placeholder 4"/>
          <p:cNvSpPr>
            <a:spLocks noGrp="1"/>
          </p:cNvSpPr>
          <p:nvPr>
            <p:ph type="body" sz="quarter" idx="10"/>
          </p:nvPr>
        </p:nvSpPr>
        <p:spPr>
          <a:xfrm>
            <a:off x="251521" y="1131590"/>
            <a:ext cx="7200800" cy="1728191"/>
          </a:xfrm>
          <a:prstGeom prst="rect">
            <a:avLst/>
          </a:prstGeom>
        </p:spPr>
        <p:txBody>
          <a:bodyPr/>
          <a:lstStyle>
            <a:lvl1pPr>
              <a:defRPr sz="4000" b="1" cap="all" spc="-40" baseline="0">
                <a:solidFill>
                  <a:schemeClr val="bg1"/>
                </a:solidFill>
              </a:defRPr>
            </a:lvl1pPr>
          </a:lstStyle>
          <a:p>
            <a:pPr lvl="0"/>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3136541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ne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 Placeholder 4"/>
          <p:cNvSpPr>
            <a:spLocks noGrp="1"/>
          </p:cNvSpPr>
          <p:nvPr>
            <p:ph type="body" sz="quarter" idx="10"/>
          </p:nvPr>
        </p:nvSpPr>
        <p:spPr>
          <a:xfrm>
            <a:off x="251521" y="1131590"/>
            <a:ext cx="7200800" cy="1728191"/>
          </a:xfrm>
          <a:prstGeom prst="rect">
            <a:avLst/>
          </a:prstGeom>
        </p:spPr>
        <p:txBody>
          <a:bodyPr/>
          <a:lstStyle>
            <a:lvl1pPr>
              <a:defRPr sz="4000" b="1" cap="all" spc="-40" baseline="0">
                <a:solidFill>
                  <a:schemeClr val="bg1"/>
                </a:solidFill>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23032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nd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 Placeholder 4"/>
          <p:cNvSpPr>
            <a:spLocks noGrp="1"/>
          </p:cNvSpPr>
          <p:nvPr>
            <p:ph type="body" sz="quarter" idx="10"/>
          </p:nvPr>
        </p:nvSpPr>
        <p:spPr>
          <a:xfrm>
            <a:off x="251521" y="1131590"/>
            <a:ext cx="7200800" cy="1728191"/>
          </a:xfrm>
          <a:prstGeom prst="rect">
            <a:avLst/>
          </a:prstGeom>
        </p:spPr>
        <p:txBody>
          <a:bodyPr/>
          <a:lstStyle>
            <a:lvl1pPr>
              <a:defRPr sz="4000" b="1" cap="all" spc="-40" baseline="0">
                <a:solidFill>
                  <a:schemeClr val="tx1"/>
                </a:solidFill>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16"/>
            <a:ext cx="1659361" cy="462420"/>
          </a:xfrm>
          <a:prstGeom prst="rect">
            <a:avLst/>
          </a:prstGeom>
        </p:spPr>
      </p:pic>
    </p:spTree>
    <p:extLst>
      <p:ext uri="{BB962C8B-B14F-4D97-AF65-F5344CB8AC3E}">
        <p14:creationId xmlns:p14="http://schemas.microsoft.com/office/powerpoint/2010/main" val="5963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631B1C-4677-A24A-87C0-067D1D919D36}"/>
              </a:ext>
            </a:extLst>
          </p:cNvPr>
          <p:cNvSpPr/>
          <p:nvPr userDrawn="1"/>
        </p:nvSpPr>
        <p:spPr>
          <a:xfrm>
            <a:off x="0" y="0"/>
            <a:ext cx="505106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grpSp>
        <p:nvGrpSpPr>
          <p:cNvPr id="9" name="Graphic 20">
            <a:extLst>
              <a:ext uri="{FF2B5EF4-FFF2-40B4-BE49-F238E27FC236}">
                <a16:creationId xmlns:a16="http://schemas.microsoft.com/office/drawing/2014/main" id="{CA6F9F00-7156-4C2E-A4C4-A2DFAA55E4C7}"/>
              </a:ext>
            </a:extLst>
          </p:cNvPr>
          <p:cNvGrpSpPr/>
          <p:nvPr userDrawn="1"/>
        </p:nvGrpSpPr>
        <p:grpSpPr>
          <a:xfrm>
            <a:off x="3786925" y="431800"/>
            <a:ext cx="1100742" cy="1092667"/>
            <a:chOff x="4142041" y="2146458"/>
            <a:chExt cx="856868" cy="850582"/>
          </a:xfrm>
          <a:noFill/>
        </p:grpSpPr>
        <p:sp>
          <p:nvSpPr>
            <p:cNvPr id="10" name="Freeform: Shape 9">
              <a:extLst>
                <a:ext uri="{FF2B5EF4-FFF2-40B4-BE49-F238E27FC236}">
                  <a16:creationId xmlns:a16="http://schemas.microsoft.com/office/drawing/2014/main" id="{9F1ABB0F-60A4-4D0B-AB5B-1538BCB943D2}"/>
                </a:ext>
              </a:extLst>
            </p:cNvPr>
            <p:cNvSpPr/>
            <p:nvPr/>
          </p:nvSpPr>
          <p:spPr>
            <a:xfrm>
              <a:off x="4142041" y="2146458"/>
              <a:ext cx="418814" cy="850582"/>
            </a:xfrm>
            <a:custGeom>
              <a:avLst/>
              <a:gdLst>
                <a:gd name="connsiteX0" fmla="*/ 95 w 418814"/>
                <a:gd name="connsiteY0" fmla="*/ 0 h 850582"/>
                <a:gd name="connsiteX1" fmla="*/ 418814 w 418814"/>
                <a:gd name="connsiteY1" fmla="*/ 425196 h 850582"/>
                <a:gd name="connsiteX2" fmla="*/ 0 w 418814"/>
                <a:gd name="connsiteY2" fmla="*/ 850583 h 850582"/>
              </a:gdLst>
              <a:ahLst/>
              <a:cxnLst>
                <a:cxn ang="0">
                  <a:pos x="connsiteX0" y="connsiteY0"/>
                </a:cxn>
                <a:cxn ang="0">
                  <a:pos x="connsiteX1" y="connsiteY1"/>
                </a:cxn>
                <a:cxn ang="0">
                  <a:pos x="connsiteX2" y="connsiteY2"/>
                </a:cxn>
              </a:cxnLst>
              <a:rect l="l" t="t" r="r" b="b"/>
              <a:pathLst>
                <a:path w="418814" h="850582">
                  <a:moveTo>
                    <a:pt x="95" y="0"/>
                  </a:moveTo>
                  <a:lnTo>
                    <a:pt x="418814" y="425196"/>
                  </a:lnTo>
                  <a:lnTo>
                    <a:pt x="0" y="850583"/>
                  </a:lnTo>
                </a:path>
              </a:pathLst>
            </a:custGeom>
            <a:noFill/>
            <a:ln w="9525" cap="flat">
              <a:solidFill>
                <a:srgbClr val="F26B2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634E56E-0119-4A27-8584-F5664B82D12E}"/>
                </a:ext>
              </a:extLst>
            </p:cNvPr>
            <p:cNvSpPr/>
            <p:nvPr/>
          </p:nvSpPr>
          <p:spPr>
            <a:xfrm>
              <a:off x="4580000" y="2146458"/>
              <a:ext cx="418909" cy="850582"/>
            </a:xfrm>
            <a:custGeom>
              <a:avLst/>
              <a:gdLst>
                <a:gd name="connsiteX0" fmla="*/ 95 w 418909"/>
                <a:gd name="connsiteY0" fmla="*/ 0 h 850582"/>
                <a:gd name="connsiteX1" fmla="*/ 418910 w 418909"/>
                <a:gd name="connsiteY1" fmla="*/ 425196 h 850582"/>
                <a:gd name="connsiteX2" fmla="*/ 0 w 418909"/>
                <a:gd name="connsiteY2" fmla="*/ 850583 h 850582"/>
              </a:gdLst>
              <a:ahLst/>
              <a:cxnLst>
                <a:cxn ang="0">
                  <a:pos x="connsiteX0" y="connsiteY0"/>
                </a:cxn>
                <a:cxn ang="0">
                  <a:pos x="connsiteX1" y="connsiteY1"/>
                </a:cxn>
                <a:cxn ang="0">
                  <a:pos x="connsiteX2" y="connsiteY2"/>
                </a:cxn>
              </a:cxnLst>
              <a:rect l="l" t="t" r="r" b="b"/>
              <a:pathLst>
                <a:path w="418909" h="850582">
                  <a:moveTo>
                    <a:pt x="95" y="0"/>
                  </a:moveTo>
                  <a:lnTo>
                    <a:pt x="418910" y="425196"/>
                  </a:lnTo>
                  <a:lnTo>
                    <a:pt x="0" y="850583"/>
                  </a:lnTo>
                </a:path>
              </a:pathLst>
            </a:custGeom>
            <a:noFill/>
            <a:ln w="9525" cap="flat">
              <a:solidFill>
                <a:srgbClr val="F26B24"/>
              </a:solidFill>
              <a:prstDash val="solid"/>
              <a:miter/>
            </a:ln>
          </p:spPr>
          <p:txBody>
            <a:bodyPr rtlCol="0" anchor="ctr"/>
            <a:lstStyle/>
            <a:p>
              <a:endParaRPr lang="en-US"/>
            </a:p>
          </p:txBody>
        </p:sp>
      </p:grpSp>
      <p:sp>
        <p:nvSpPr>
          <p:cNvPr id="12" name="Graphic 24">
            <a:extLst>
              <a:ext uri="{FF2B5EF4-FFF2-40B4-BE49-F238E27FC236}">
                <a16:creationId xmlns:a16="http://schemas.microsoft.com/office/drawing/2014/main" id="{897758C7-2C95-4E19-92D8-4E5893CD82B9}"/>
              </a:ext>
            </a:extLst>
          </p:cNvPr>
          <p:cNvSpPr/>
          <p:nvPr userDrawn="1"/>
        </p:nvSpPr>
        <p:spPr>
          <a:xfrm>
            <a:off x="431799" y="4413148"/>
            <a:ext cx="701675" cy="295378"/>
          </a:xfrm>
          <a:custGeom>
            <a:avLst/>
            <a:gdLst>
              <a:gd name="connsiteX0" fmla="*/ 554355 w 554355"/>
              <a:gd name="connsiteY0" fmla="*/ 116681 h 233362"/>
              <a:gd name="connsiteX1" fmla="*/ 324041 w 554355"/>
              <a:gd name="connsiteY1" fmla="*/ 116681 h 233362"/>
              <a:gd name="connsiteX2" fmla="*/ 439198 w 554355"/>
              <a:gd name="connsiteY2" fmla="*/ 0 h 233362"/>
              <a:gd name="connsiteX3" fmla="*/ 439198 w 554355"/>
              <a:gd name="connsiteY3" fmla="*/ 233363 h 233362"/>
              <a:gd name="connsiteX4" fmla="*/ 230315 w 554355"/>
              <a:gd name="connsiteY4" fmla="*/ 116681 h 233362"/>
              <a:gd name="connsiteX5" fmla="*/ 0 w 554355"/>
              <a:gd name="connsiteY5" fmla="*/ 116681 h 233362"/>
              <a:gd name="connsiteX6" fmla="*/ 115157 w 554355"/>
              <a:gd name="connsiteY6" fmla="*/ 0 h 233362"/>
              <a:gd name="connsiteX7" fmla="*/ 115157 w 554355"/>
              <a:gd name="connsiteY7" fmla="*/ 233363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355" h="233362">
                <a:moveTo>
                  <a:pt x="554355" y="116681"/>
                </a:moveTo>
                <a:lnTo>
                  <a:pt x="324041" y="116681"/>
                </a:lnTo>
                <a:moveTo>
                  <a:pt x="439198" y="0"/>
                </a:moveTo>
                <a:lnTo>
                  <a:pt x="439198" y="233363"/>
                </a:lnTo>
                <a:moveTo>
                  <a:pt x="230315" y="116681"/>
                </a:moveTo>
                <a:lnTo>
                  <a:pt x="0" y="116681"/>
                </a:lnTo>
                <a:moveTo>
                  <a:pt x="115157" y="0"/>
                </a:moveTo>
                <a:lnTo>
                  <a:pt x="115157" y="233363"/>
                </a:lnTo>
              </a:path>
            </a:pathLst>
          </a:custGeom>
          <a:noFill/>
          <a:ln w="9525" cap="flat">
            <a:solidFill>
              <a:srgbClr val="F26B24"/>
            </a:solidFill>
            <a:prstDash val="solid"/>
            <a:miter/>
          </a:ln>
        </p:spPr>
        <p:txBody>
          <a:bodyPr rtlCol="0" anchor="ctr"/>
          <a:lstStyle/>
          <a:p>
            <a:endParaRPr lang="en-US"/>
          </a:p>
        </p:txBody>
      </p:sp>
      <p:sp>
        <p:nvSpPr>
          <p:cNvPr id="13" name="Graphic 16">
            <a:extLst>
              <a:ext uri="{FF2B5EF4-FFF2-40B4-BE49-F238E27FC236}">
                <a16:creationId xmlns:a16="http://schemas.microsoft.com/office/drawing/2014/main" id="{A764A77E-DD53-4485-84B6-AF5ACABA53DF}"/>
              </a:ext>
            </a:extLst>
          </p:cNvPr>
          <p:cNvSpPr/>
          <p:nvPr userDrawn="1"/>
        </p:nvSpPr>
        <p:spPr>
          <a:xfrm>
            <a:off x="546410" y="1906859"/>
            <a:ext cx="1487190" cy="129711"/>
          </a:xfrm>
          <a:custGeom>
            <a:avLst/>
            <a:gdLst>
              <a:gd name="connsiteX0" fmla="*/ 0 w 716163"/>
              <a:gd name="connsiteY0" fmla="*/ 0 h 71629"/>
              <a:gd name="connsiteX1" fmla="*/ 716164 w 716163"/>
              <a:gd name="connsiteY1" fmla="*/ 0 h 71629"/>
              <a:gd name="connsiteX2" fmla="*/ 716164 w 716163"/>
              <a:gd name="connsiteY2" fmla="*/ 71629 h 71629"/>
              <a:gd name="connsiteX3" fmla="*/ 0 w 716163"/>
              <a:gd name="connsiteY3" fmla="*/ 71629 h 71629"/>
            </a:gdLst>
            <a:ahLst/>
            <a:cxnLst>
              <a:cxn ang="0">
                <a:pos x="connsiteX0" y="connsiteY0"/>
              </a:cxn>
              <a:cxn ang="0">
                <a:pos x="connsiteX1" y="connsiteY1"/>
              </a:cxn>
              <a:cxn ang="0">
                <a:pos x="connsiteX2" y="connsiteY2"/>
              </a:cxn>
              <a:cxn ang="0">
                <a:pos x="connsiteX3" y="connsiteY3"/>
              </a:cxn>
            </a:cxnLst>
            <a:rect l="l" t="t" r="r" b="b"/>
            <a:pathLst>
              <a:path w="716163" h="71629">
                <a:moveTo>
                  <a:pt x="0" y="0"/>
                </a:moveTo>
                <a:lnTo>
                  <a:pt x="716164" y="0"/>
                </a:lnTo>
                <a:lnTo>
                  <a:pt x="716164" y="71629"/>
                </a:lnTo>
                <a:lnTo>
                  <a:pt x="0" y="71629"/>
                </a:lnTo>
                <a:close/>
              </a:path>
            </a:pathLst>
          </a:custGeom>
          <a:solidFill>
            <a:srgbClr val="F26B24"/>
          </a:solidFill>
          <a:ln w="12533" cap="flat">
            <a:noFill/>
            <a:prstDash val="solid"/>
            <a:miter/>
          </a:ln>
        </p:spPr>
        <p:txBody>
          <a:bodyPr rtlCol="0" anchor="ctr"/>
          <a:lstStyle/>
          <a:p>
            <a:endParaRPr lang="en-US"/>
          </a:p>
        </p:txBody>
      </p:sp>
      <p:sp>
        <p:nvSpPr>
          <p:cNvPr id="22" name="Title 21">
            <a:extLst>
              <a:ext uri="{FF2B5EF4-FFF2-40B4-BE49-F238E27FC236}">
                <a16:creationId xmlns:a16="http://schemas.microsoft.com/office/drawing/2014/main" id="{9EEC4CD0-3C43-4EC0-B96B-C24B81D1B3D6}"/>
              </a:ext>
            </a:extLst>
          </p:cNvPr>
          <p:cNvSpPr>
            <a:spLocks noGrp="1"/>
          </p:cNvSpPr>
          <p:nvPr>
            <p:ph type="title"/>
          </p:nvPr>
        </p:nvSpPr>
        <p:spPr>
          <a:xfrm>
            <a:off x="700572" y="657261"/>
            <a:ext cx="3218916" cy="701200"/>
          </a:xfrm>
          <a:prstGeom prst="rect">
            <a:avLst/>
          </a:prstGeom>
        </p:spPr>
        <p:txBody>
          <a:bodyPr lIns="0" tIns="0" rIns="0" bIns="0"/>
          <a:lstStyle>
            <a:lvl1pPr>
              <a:defRPr lang="en-US" b="1" smtClean="0">
                <a:effectLst/>
              </a:defRPr>
            </a:lvl1pPr>
          </a:lstStyle>
          <a:p>
            <a:endParaRPr lang="en-US">
              <a:effectLst/>
              <a:latin typeface="Arial" panose="020B0604020202020204" pitchFamily="34" charset="0"/>
            </a:endParaRPr>
          </a:p>
        </p:txBody>
      </p:sp>
      <p:sp>
        <p:nvSpPr>
          <p:cNvPr id="14" name="Rectangle: Single Corner Snipped 4">
            <a:extLst>
              <a:ext uri="{FF2B5EF4-FFF2-40B4-BE49-F238E27FC236}">
                <a16:creationId xmlns:a16="http://schemas.microsoft.com/office/drawing/2014/main" id="{3D8E08C1-78AD-DD4C-8597-5C10189F2AF7}"/>
              </a:ext>
            </a:extLst>
          </p:cNvPr>
          <p:cNvSpPr/>
          <p:nvPr userDrawn="1"/>
        </p:nvSpPr>
        <p:spPr>
          <a:xfrm rot="10800000" flipH="1">
            <a:off x="0" y="0"/>
            <a:ext cx="432000" cy="1493546"/>
          </a:xfrm>
          <a:prstGeom prst="snip1Rect">
            <a:avLst>
              <a:gd name="adj" fmla="val 25434"/>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36000" bIns="0" rtlCol="0" anchor="ctr"/>
          <a:lstStyle/>
          <a:p>
            <a:pPr algn="ctr"/>
            <a:r>
              <a:rPr lang="en-US" sz="800" b="1" spc="100" baseline="0">
                <a:solidFill>
                  <a:schemeClr val="bg1"/>
                </a:solidFill>
              </a:rPr>
              <a:t>COUNTRY PAPER</a:t>
            </a:r>
          </a:p>
        </p:txBody>
      </p:sp>
      <p:sp>
        <p:nvSpPr>
          <p:cNvPr id="16" name="Text Placeholder 15">
            <a:extLst>
              <a:ext uri="{FF2B5EF4-FFF2-40B4-BE49-F238E27FC236}">
                <a16:creationId xmlns:a16="http://schemas.microsoft.com/office/drawing/2014/main" id="{8972053A-6BB5-1643-B810-220C800D3FC5}"/>
              </a:ext>
            </a:extLst>
          </p:cNvPr>
          <p:cNvSpPr>
            <a:spLocks noGrp="1"/>
          </p:cNvSpPr>
          <p:nvPr>
            <p:ph type="body" sz="quarter" idx="10"/>
          </p:nvPr>
        </p:nvSpPr>
        <p:spPr>
          <a:xfrm>
            <a:off x="1133475" y="3127778"/>
            <a:ext cx="2660650" cy="1059134"/>
          </a:xfrm>
          <a:prstGeom prst="rect">
            <a:avLst/>
          </a:prstGeom>
        </p:spPr>
        <p:txBody>
          <a:bodyPr lIns="0" tIns="0" rIns="0" bIns="0"/>
          <a:lstStyle>
            <a:lvl1pPr>
              <a:defRPr lang="en-US" smtClean="0">
                <a:effectLst/>
              </a:defRPr>
            </a:lvl1pPr>
          </a:lstStyle>
          <a:p>
            <a:endParaRPr lang="en-US">
              <a:effectLst/>
              <a:latin typeface="Arial" panose="020B0604020202020204" pitchFamily="34" charset="0"/>
            </a:endParaRPr>
          </a:p>
        </p:txBody>
      </p:sp>
      <p:grpSp>
        <p:nvGrpSpPr>
          <p:cNvPr id="18" name="Group 17">
            <a:extLst>
              <a:ext uri="{FF2B5EF4-FFF2-40B4-BE49-F238E27FC236}">
                <a16:creationId xmlns:a16="http://schemas.microsoft.com/office/drawing/2014/main" id="{CA2639C7-4E9A-7B42-9001-87BB7E41563B}"/>
              </a:ext>
            </a:extLst>
          </p:cNvPr>
          <p:cNvGrpSpPr/>
          <p:nvPr userDrawn="1"/>
        </p:nvGrpSpPr>
        <p:grpSpPr>
          <a:xfrm>
            <a:off x="3794125" y="4324881"/>
            <a:ext cx="2907394" cy="28800"/>
            <a:chOff x="3820065" y="3475508"/>
            <a:chExt cx="2907394" cy="28800"/>
          </a:xfrm>
        </p:grpSpPr>
        <p:sp>
          <p:nvSpPr>
            <p:cNvPr id="20" name="Oval 19">
              <a:extLst>
                <a:ext uri="{FF2B5EF4-FFF2-40B4-BE49-F238E27FC236}">
                  <a16:creationId xmlns:a16="http://schemas.microsoft.com/office/drawing/2014/main" id="{B2A8FFB9-27A0-9641-AC0E-9D1EF04A868F}"/>
                </a:ext>
              </a:extLst>
            </p:cNvPr>
            <p:cNvSpPr/>
            <p:nvPr userDrawn="1"/>
          </p:nvSpPr>
          <p:spPr>
            <a:xfrm>
              <a:off x="3820065"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1" name="Oval 20">
              <a:extLst>
                <a:ext uri="{FF2B5EF4-FFF2-40B4-BE49-F238E27FC236}">
                  <a16:creationId xmlns:a16="http://schemas.microsoft.com/office/drawing/2014/main" id="{DE05CD95-B731-124B-BE72-F2223C92CA68}"/>
                </a:ext>
              </a:extLst>
            </p:cNvPr>
            <p:cNvSpPr/>
            <p:nvPr userDrawn="1"/>
          </p:nvSpPr>
          <p:spPr>
            <a:xfrm>
              <a:off x="4011971"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3" name="Oval 22">
              <a:extLst>
                <a:ext uri="{FF2B5EF4-FFF2-40B4-BE49-F238E27FC236}">
                  <a16:creationId xmlns:a16="http://schemas.microsoft.com/office/drawing/2014/main" id="{47F3C3CF-4F53-8E45-9C83-D4074E083157}"/>
                </a:ext>
              </a:extLst>
            </p:cNvPr>
            <p:cNvSpPr/>
            <p:nvPr userDrawn="1"/>
          </p:nvSpPr>
          <p:spPr>
            <a:xfrm>
              <a:off x="4203877"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4" name="Oval 23">
              <a:extLst>
                <a:ext uri="{FF2B5EF4-FFF2-40B4-BE49-F238E27FC236}">
                  <a16:creationId xmlns:a16="http://schemas.microsoft.com/office/drawing/2014/main" id="{AA212C28-D67E-084C-8DAC-CB0D9FB84B61}"/>
                </a:ext>
              </a:extLst>
            </p:cNvPr>
            <p:cNvSpPr/>
            <p:nvPr userDrawn="1"/>
          </p:nvSpPr>
          <p:spPr>
            <a:xfrm>
              <a:off x="4395783"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5" name="Oval 24">
              <a:extLst>
                <a:ext uri="{FF2B5EF4-FFF2-40B4-BE49-F238E27FC236}">
                  <a16:creationId xmlns:a16="http://schemas.microsoft.com/office/drawing/2014/main" id="{13E2ECD1-9BCD-2841-B471-479A9C4C117A}"/>
                </a:ext>
              </a:extLst>
            </p:cNvPr>
            <p:cNvSpPr/>
            <p:nvPr userDrawn="1"/>
          </p:nvSpPr>
          <p:spPr>
            <a:xfrm>
              <a:off x="4587689"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6" name="Oval 25">
              <a:extLst>
                <a:ext uri="{FF2B5EF4-FFF2-40B4-BE49-F238E27FC236}">
                  <a16:creationId xmlns:a16="http://schemas.microsoft.com/office/drawing/2014/main" id="{850A8D11-0BF0-9E4E-9167-1737734F78EF}"/>
                </a:ext>
              </a:extLst>
            </p:cNvPr>
            <p:cNvSpPr/>
            <p:nvPr userDrawn="1"/>
          </p:nvSpPr>
          <p:spPr>
            <a:xfrm>
              <a:off x="4779595"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7" name="Oval 26">
              <a:extLst>
                <a:ext uri="{FF2B5EF4-FFF2-40B4-BE49-F238E27FC236}">
                  <a16:creationId xmlns:a16="http://schemas.microsoft.com/office/drawing/2014/main" id="{DEBF521B-B5E5-0749-B89D-89F6AB0ACC7A}"/>
                </a:ext>
              </a:extLst>
            </p:cNvPr>
            <p:cNvSpPr/>
            <p:nvPr userDrawn="1"/>
          </p:nvSpPr>
          <p:spPr>
            <a:xfrm>
              <a:off x="4971501"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8" name="Oval 27">
              <a:extLst>
                <a:ext uri="{FF2B5EF4-FFF2-40B4-BE49-F238E27FC236}">
                  <a16:creationId xmlns:a16="http://schemas.microsoft.com/office/drawing/2014/main" id="{716D5ED3-207A-8441-A754-405411DDC3CF}"/>
                </a:ext>
              </a:extLst>
            </p:cNvPr>
            <p:cNvSpPr/>
            <p:nvPr userDrawn="1"/>
          </p:nvSpPr>
          <p:spPr>
            <a:xfrm>
              <a:off x="5163407"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9" name="Oval 28">
              <a:extLst>
                <a:ext uri="{FF2B5EF4-FFF2-40B4-BE49-F238E27FC236}">
                  <a16:creationId xmlns:a16="http://schemas.microsoft.com/office/drawing/2014/main" id="{DA880346-37D6-AA4E-A3BA-051FDE32F155}"/>
                </a:ext>
              </a:extLst>
            </p:cNvPr>
            <p:cNvSpPr/>
            <p:nvPr userDrawn="1"/>
          </p:nvSpPr>
          <p:spPr>
            <a:xfrm>
              <a:off x="5355313"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0" name="Oval 29">
              <a:extLst>
                <a:ext uri="{FF2B5EF4-FFF2-40B4-BE49-F238E27FC236}">
                  <a16:creationId xmlns:a16="http://schemas.microsoft.com/office/drawing/2014/main" id="{E11023BC-141C-0F43-BAD3-DD486A1DB0B1}"/>
                </a:ext>
              </a:extLst>
            </p:cNvPr>
            <p:cNvSpPr/>
            <p:nvPr userDrawn="1"/>
          </p:nvSpPr>
          <p:spPr>
            <a:xfrm>
              <a:off x="5547219"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1" name="Oval 30">
              <a:extLst>
                <a:ext uri="{FF2B5EF4-FFF2-40B4-BE49-F238E27FC236}">
                  <a16:creationId xmlns:a16="http://schemas.microsoft.com/office/drawing/2014/main" id="{6C108A82-9D5A-0344-B174-400F049F441F}"/>
                </a:ext>
              </a:extLst>
            </p:cNvPr>
            <p:cNvSpPr/>
            <p:nvPr userDrawn="1"/>
          </p:nvSpPr>
          <p:spPr>
            <a:xfrm>
              <a:off x="5739125"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2" name="Oval 31">
              <a:extLst>
                <a:ext uri="{FF2B5EF4-FFF2-40B4-BE49-F238E27FC236}">
                  <a16:creationId xmlns:a16="http://schemas.microsoft.com/office/drawing/2014/main" id="{8FCA17F5-6861-D547-9249-A8AB53625145}"/>
                </a:ext>
              </a:extLst>
            </p:cNvPr>
            <p:cNvSpPr/>
            <p:nvPr userDrawn="1"/>
          </p:nvSpPr>
          <p:spPr>
            <a:xfrm>
              <a:off x="5931031"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3" name="Oval 32">
              <a:extLst>
                <a:ext uri="{FF2B5EF4-FFF2-40B4-BE49-F238E27FC236}">
                  <a16:creationId xmlns:a16="http://schemas.microsoft.com/office/drawing/2014/main" id="{65678994-1846-A149-8131-4D7361DC335B}"/>
                </a:ext>
              </a:extLst>
            </p:cNvPr>
            <p:cNvSpPr/>
            <p:nvPr userDrawn="1"/>
          </p:nvSpPr>
          <p:spPr>
            <a:xfrm>
              <a:off x="6122937"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4" name="Oval 33">
              <a:extLst>
                <a:ext uri="{FF2B5EF4-FFF2-40B4-BE49-F238E27FC236}">
                  <a16:creationId xmlns:a16="http://schemas.microsoft.com/office/drawing/2014/main" id="{708A1E0C-3FED-3B47-8361-6C8A27417D0A}"/>
                </a:ext>
              </a:extLst>
            </p:cNvPr>
            <p:cNvSpPr/>
            <p:nvPr userDrawn="1"/>
          </p:nvSpPr>
          <p:spPr>
            <a:xfrm>
              <a:off x="6314843"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5" name="Oval 34">
              <a:extLst>
                <a:ext uri="{FF2B5EF4-FFF2-40B4-BE49-F238E27FC236}">
                  <a16:creationId xmlns:a16="http://schemas.microsoft.com/office/drawing/2014/main" id="{9ACF4FBE-3553-804F-A632-2C64C0F5BD69}"/>
                </a:ext>
              </a:extLst>
            </p:cNvPr>
            <p:cNvSpPr/>
            <p:nvPr userDrawn="1"/>
          </p:nvSpPr>
          <p:spPr>
            <a:xfrm>
              <a:off x="6506749"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6" name="Oval 35">
              <a:extLst>
                <a:ext uri="{FF2B5EF4-FFF2-40B4-BE49-F238E27FC236}">
                  <a16:creationId xmlns:a16="http://schemas.microsoft.com/office/drawing/2014/main" id="{E028EEF5-3226-F845-A2B9-06FDBF3B62BD}"/>
                </a:ext>
              </a:extLst>
            </p:cNvPr>
            <p:cNvSpPr/>
            <p:nvPr userDrawn="1"/>
          </p:nvSpPr>
          <p:spPr>
            <a:xfrm>
              <a:off x="6698659" y="3475508"/>
              <a:ext cx="28800" cy="28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grpSp>
      <p:pic>
        <p:nvPicPr>
          <p:cNvPr id="37" name="Picture 36">
            <a:extLst>
              <a:ext uri="{FF2B5EF4-FFF2-40B4-BE49-F238E27FC236}">
                <a16:creationId xmlns:a16="http://schemas.microsoft.com/office/drawing/2014/main" id="{B1BB9805-A2F0-47DF-8CFB-093DB8AB66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87667" y="0"/>
            <a:ext cx="4256333" cy="5143500"/>
          </a:xfrm>
          <a:prstGeom prst="rect">
            <a:avLst/>
          </a:prstGeom>
        </p:spPr>
      </p:pic>
      <p:pic>
        <p:nvPicPr>
          <p:cNvPr id="38" name="Picture 37">
            <a:extLst>
              <a:ext uri="{FF2B5EF4-FFF2-40B4-BE49-F238E27FC236}">
                <a16:creationId xmlns:a16="http://schemas.microsoft.com/office/drawing/2014/main" id="{1F7F4254-75AE-4A22-90F2-74EB31C12F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3173" y="4644677"/>
            <a:ext cx="1025390" cy="285748"/>
          </a:xfrm>
          <a:prstGeom prst="rect">
            <a:avLst/>
          </a:prstGeom>
        </p:spPr>
      </p:pic>
    </p:spTree>
    <p:extLst>
      <p:ext uri="{BB962C8B-B14F-4D97-AF65-F5344CB8AC3E}">
        <p14:creationId xmlns:p14="http://schemas.microsoft.com/office/powerpoint/2010/main" val="389738266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C6F56F-8111-4804-8B14-C42BEEBC0B59}"/>
              </a:ext>
            </a:extLst>
          </p:cNvPr>
          <p:cNvSpPr/>
          <p:nvPr userDrawn="1"/>
        </p:nvSpPr>
        <p:spPr>
          <a:xfrm>
            <a:off x="6600825" y="0"/>
            <a:ext cx="2543174"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raphic 16">
            <a:extLst>
              <a:ext uri="{FF2B5EF4-FFF2-40B4-BE49-F238E27FC236}">
                <a16:creationId xmlns:a16="http://schemas.microsoft.com/office/drawing/2014/main" id="{99F44BBC-1881-2F4F-B677-720CF03277A1}"/>
              </a:ext>
            </a:extLst>
          </p:cNvPr>
          <p:cNvSpPr/>
          <p:nvPr userDrawn="1"/>
        </p:nvSpPr>
        <p:spPr>
          <a:xfrm>
            <a:off x="666749" y="185700"/>
            <a:ext cx="1704975" cy="99369"/>
          </a:xfrm>
          <a:custGeom>
            <a:avLst/>
            <a:gdLst>
              <a:gd name="connsiteX0" fmla="*/ 0 w 716163"/>
              <a:gd name="connsiteY0" fmla="*/ 0 h 71629"/>
              <a:gd name="connsiteX1" fmla="*/ 716164 w 716163"/>
              <a:gd name="connsiteY1" fmla="*/ 0 h 71629"/>
              <a:gd name="connsiteX2" fmla="*/ 716164 w 716163"/>
              <a:gd name="connsiteY2" fmla="*/ 71629 h 71629"/>
              <a:gd name="connsiteX3" fmla="*/ 0 w 716163"/>
              <a:gd name="connsiteY3" fmla="*/ 71629 h 71629"/>
            </a:gdLst>
            <a:ahLst/>
            <a:cxnLst>
              <a:cxn ang="0">
                <a:pos x="connsiteX0" y="connsiteY0"/>
              </a:cxn>
              <a:cxn ang="0">
                <a:pos x="connsiteX1" y="connsiteY1"/>
              </a:cxn>
              <a:cxn ang="0">
                <a:pos x="connsiteX2" y="connsiteY2"/>
              </a:cxn>
              <a:cxn ang="0">
                <a:pos x="connsiteX3" y="connsiteY3"/>
              </a:cxn>
            </a:cxnLst>
            <a:rect l="l" t="t" r="r" b="b"/>
            <a:pathLst>
              <a:path w="716163" h="71629">
                <a:moveTo>
                  <a:pt x="0" y="0"/>
                </a:moveTo>
                <a:lnTo>
                  <a:pt x="716164" y="0"/>
                </a:lnTo>
                <a:lnTo>
                  <a:pt x="716164" y="71629"/>
                </a:lnTo>
                <a:lnTo>
                  <a:pt x="0" y="71629"/>
                </a:lnTo>
                <a:close/>
              </a:path>
            </a:pathLst>
          </a:custGeom>
          <a:solidFill>
            <a:srgbClr val="F26A22"/>
          </a:solidFill>
          <a:ln w="12533" cap="flat">
            <a:noFill/>
            <a:prstDash val="solid"/>
            <a:miter/>
          </a:ln>
        </p:spPr>
        <p:txBody>
          <a:bodyPr rtlCol="0" anchor="ctr"/>
          <a:lstStyle/>
          <a:p>
            <a:endParaRPr lang="en-US"/>
          </a:p>
        </p:txBody>
      </p:sp>
      <p:sp>
        <p:nvSpPr>
          <p:cNvPr id="30" name="Title 21">
            <a:extLst>
              <a:ext uri="{FF2B5EF4-FFF2-40B4-BE49-F238E27FC236}">
                <a16:creationId xmlns:a16="http://schemas.microsoft.com/office/drawing/2014/main" id="{575C5511-96D4-6C43-BAD8-242392CA427C}"/>
              </a:ext>
            </a:extLst>
          </p:cNvPr>
          <p:cNvSpPr>
            <a:spLocks noGrp="1"/>
          </p:cNvSpPr>
          <p:nvPr>
            <p:ph type="title"/>
          </p:nvPr>
        </p:nvSpPr>
        <p:spPr>
          <a:xfrm>
            <a:off x="666749" y="440979"/>
            <a:ext cx="4063999" cy="701200"/>
          </a:xfrm>
          <a:prstGeom prst="rect">
            <a:avLst/>
          </a:prstGeom>
        </p:spPr>
        <p:txBody>
          <a:bodyPr lIns="0" tIns="0" rIns="0" bIns="0"/>
          <a:lstStyle>
            <a:lvl1pPr>
              <a:defRPr lang="en-US" sz="2200" b="1" smtClean="0">
                <a:effectLst/>
              </a:defRPr>
            </a:lvl1pPr>
          </a:lstStyle>
          <a:p>
            <a:endParaRPr lang="en-US">
              <a:effectLst/>
              <a:latin typeface="Arial" panose="020B0604020202020204" pitchFamily="34" charset="0"/>
            </a:endParaRPr>
          </a:p>
        </p:txBody>
      </p:sp>
      <p:sp>
        <p:nvSpPr>
          <p:cNvPr id="6" name="Text Placeholder 5">
            <a:extLst>
              <a:ext uri="{FF2B5EF4-FFF2-40B4-BE49-F238E27FC236}">
                <a16:creationId xmlns:a16="http://schemas.microsoft.com/office/drawing/2014/main" id="{73F161F7-B799-6644-AD7D-F4762F8FDA8C}"/>
              </a:ext>
            </a:extLst>
          </p:cNvPr>
          <p:cNvSpPr>
            <a:spLocks noGrp="1"/>
          </p:cNvSpPr>
          <p:nvPr>
            <p:ph type="body" sz="quarter" idx="12"/>
          </p:nvPr>
        </p:nvSpPr>
        <p:spPr>
          <a:xfrm>
            <a:off x="1835149" y="1928569"/>
            <a:ext cx="4616450" cy="2779955"/>
          </a:xfrm>
          <a:prstGeom prst="rect">
            <a:avLst/>
          </a:prstGeo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15" name="Text Placeholder 2">
            <a:extLst>
              <a:ext uri="{FF2B5EF4-FFF2-40B4-BE49-F238E27FC236}">
                <a16:creationId xmlns:a16="http://schemas.microsoft.com/office/drawing/2014/main" id="{C9E3E83E-E538-5B4B-8ADD-C9022465E5DA}"/>
              </a:ext>
            </a:extLst>
          </p:cNvPr>
          <p:cNvSpPr>
            <a:spLocks noGrp="1"/>
          </p:cNvSpPr>
          <p:nvPr>
            <p:ph type="body" sz="quarter" idx="13"/>
          </p:nvPr>
        </p:nvSpPr>
        <p:spPr>
          <a:xfrm>
            <a:off x="6750050" y="1090613"/>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7" name="Text Placeholder 2">
            <a:extLst>
              <a:ext uri="{FF2B5EF4-FFF2-40B4-BE49-F238E27FC236}">
                <a16:creationId xmlns:a16="http://schemas.microsoft.com/office/drawing/2014/main" id="{B1EFC42B-8CAF-7F41-B08A-09339E070029}"/>
              </a:ext>
            </a:extLst>
          </p:cNvPr>
          <p:cNvSpPr>
            <a:spLocks noGrp="1"/>
          </p:cNvSpPr>
          <p:nvPr>
            <p:ph type="body" sz="quarter" idx="14"/>
          </p:nvPr>
        </p:nvSpPr>
        <p:spPr>
          <a:xfrm>
            <a:off x="6750050" y="1954182"/>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8" name="Text Placeholder 2">
            <a:extLst>
              <a:ext uri="{FF2B5EF4-FFF2-40B4-BE49-F238E27FC236}">
                <a16:creationId xmlns:a16="http://schemas.microsoft.com/office/drawing/2014/main" id="{6FAF45B8-60B0-D84F-9813-A5E4A8C10498}"/>
              </a:ext>
            </a:extLst>
          </p:cNvPr>
          <p:cNvSpPr>
            <a:spLocks noGrp="1"/>
          </p:cNvSpPr>
          <p:nvPr>
            <p:ph type="body" sz="quarter" idx="15"/>
          </p:nvPr>
        </p:nvSpPr>
        <p:spPr>
          <a:xfrm>
            <a:off x="6750050" y="2817751"/>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3" name="Rectangle: Single Corner Snipped 4">
            <a:extLst>
              <a:ext uri="{FF2B5EF4-FFF2-40B4-BE49-F238E27FC236}">
                <a16:creationId xmlns:a16="http://schemas.microsoft.com/office/drawing/2014/main" id="{34FC300E-B79E-F843-A424-2C72F573BCED}"/>
              </a:ext>
            </a:extLst>
          </p:cNvPr>
          <p:cNvSpPr/>
          <p:nvPr userDrawn="1"/>
        </p:nvSpPr>
        <p:spPr>
          <a:xfrm rot="16200000" flipH="1">
            <a:off x="6978825" y="52107"/>
            <a:ext cx="230400" cy="986400"/>
          </a:xfrm>
          <a:prstGeom prst="snip1Rect">
            <a:avLst>
              <a:gd name="adj" fmla="val 28247"/>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108000" rIns="36000" bIns="0" rtlCol="0" anchor="ctr"/>
          <a:lstStyle/>
          <a:p>
            <a:r>
              <a:rPr lang="en-US" sz="1000" b="1">
                <a:solidFill>
                  <a:schemeClr val="bg1"/>
                </a:solidFill>
              </a:rPr>
              <a:t>KEY FACTS</a:t>
            </a:r>
          </a:p>
        </p:txBody>
      </p:sp>
      <p:sp>
        <p:nvSpPr>
          <p:cNvPr id="2" name="Rectangle: Single Corner Snipped 4">
            <a:extLst>
              <a:ext uri="{FF2B5EF4-FFF2-40B4-BE49-F238E27FC236}">
                <a16:creationId xmlns:a16="http://schemas.microsoft.com/office/drawing/2014/main" id="{BFCF2E1E-5B65-4059-B88B-B2BB4C1025AC}"/>
              </a:ext>
            </a:extLst>
          </p:cNvPr>
          <p:cNvSpPr/>
          <p:nvPr userDrawn="1"/>
        </p:nvSpPr>
        <p:spPr>
          <a:xfrm rot="10800000" flipH="1">
            <a:off x="0" y="0"/>
            <a:ext cx="432000" cy="1493546"/>
          </a:xfrm>
          <a:prstGeom prst="snip1Rect">
            <a:avLst>
              <a:gd name="adj" fmla="val 25434"/>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36000" bIns="0" rtlCol="0" anchor="ctr"/>
          <a:lstStyle/>
          <a:p>
            <a:pPr algn="ctr"/>
            <a:r>
              <a:rPr lang="en-US" sz="800" b="1" spc="100" baseline="0">
                <a:solidFill>
                  <a:schemeClr val="bg1"/>
                </a:solidFill>
              </a:rPr>
              <a:t>COUNTRY PROFILE</a:t>
            </a:r>
          </a:p>
        </p:txBody>
      </p:sp>
      <p:pic>
        <p:nvPicPr>
          <p:cNvPr id="12" name="Picture 11">
            <a:extLst>
              <a:ext uri="{FF2B5EF4-FFF2-40B4-BE49-F238E27FC236}">
                <a16:creationId xmlns:a16="http://schemas.microsoft.com/office/drawing/2014/main" id="{D6588C1A-8DB1-43C4-8B58-204D3C94CF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37"/>
          <a:stretch/>
        </p:blipFill>
        <p:spPr>
          <a:xfrm>
            <a:off x="256478" y="3453981"/>
            <a:ext cx="1429247" cy="1254543"/>
          </a:xfrm>
          <a:prstGeom prst="rect">
            <a:avLst/>
          </a:prstGeom>
        </p:spPr>
      </p:pic>
    </p:spTree>
    <p:extLst>
      <p:ext uri="{BB962C8B-B14F-4D97-AF65-F5344CB8AC3E}">
        <p14:creationId xmlns:p14="http://schemas.microsoft.com/office/powerpoint/2010/main" val="1306889071"/>
      </p:ext>
    </p:extLst>
  </p:cSld>
  <p:clrMapOvr>
    <a:masterClrMapping/>
  </p:clrMapOvr>
  <p:extLst>
    <p:ext uri="{DCECCB84-F9BA-43D5-87BE-67443E8EF086}">
      <p15:sldGuideLst xmlns:p15="http://schemas.microsoft.com/office/powerpoint/2012/main">
        <p15:guide id="1" orient="horz" pos="12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C6F56F-8111-4804-8B14-C42BEEBC0B59}"/>
              </a:ext>
            </a:extLst>
          </p:cNvPr>
          <p:cNvSpPr/>
          <p:nvPr userDrawn="1"/>
        </p:nvSpPr>
        <p:spPr>
          <a:xfrm>
            <a:off x="6025895" y="0"/>
            <a:ext cx="3118103"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raphic 16">
            <a:extLst>
              <a:ext uri="{FF2B5EF4-FFF2-40B4-BE49-F238E27FC236}">
                <a16:creationId xmlns:a16="http://schemas.microsoft.com/office/drawing/2014/main" id="{99F44BBC-1881-2F4F-B677-720CF03277A1}"/>
              </a:ext>
            </a:extLst>
          </p:cNvPr>
          <p:cNvSpPr/>
          <p:nvPr userDrawn="1"/>
        </p:nvSpPr>
        <p:spPr>
          <a:xfrm>
            <a:off x="666749" y="185700"/>
            <a:ext cx="1704975" cy="99369"/>
          </a:xfrm>
          <a:custGeom>
            <a:avLst/>
            <a:gdLst>
              <a:gd name="connsiteX0" fmla="*/ 0 w 716163"/>
              <a:gd name="connsiteY0" fmla="*/ 0 h 71629"/>
              <a:gd name="connsiteX1" fmla="*/ 716164 w 716163"/>
              <a:gd name="connsiteY1" fmla="*/ 0 h 71629"/>
              <a:gd name="connsiteX2" fmla="*/ 716164 w 716163"/>
              <a:gd name="connsiteY2" fmla="*/ 71629 h 71629"/>
              <a:gd name="connsiteX3" fmla="*/ 0 w 716163"/>
              <a:gd name="connsiteY3" fmla="*/ 71629 h 71629"/>
            </a:gdLst>
            <a:ahLst/>
            <a:cxnLst>
              <a:cxn ang="0">
                <a:pos x="connsiteX0" y="connsiteY0"/>
              </a:cxn>
              <a:cxn ang="0">
                <a:pos x="connsiteX1" y="connsiteY1"/>
              </a:cxn>
              <a:cxn ang="0">
                <a:pos x="connsiteX2" y="connsiteY2"/>
              </a:cxn>
              <a:cxn ang="0">
                <a:pos x="connsiteX3" y="connsiteY3"/>
              </a:cxn>
            </a:cxnLst>
            <a:rect l="l" t="t" r="r" b="b"/>
            <a:pathLst>
              <a:path w="716163" h="71629">
                <a:moveTo>
                  <a:pt x="0" y="0"/>
                </a:moveTo>
                <a:lnTo>
                  <a:pt x="716164" y="0"/>
                </a:lnTo>
                <a:lnTo>
                  <a:pt x="716164" y="71629"/>
                </a:lnTo>
                <a:lnTo>
                  <a:pt x="0" y="71629"/>
                </a:lnTo>
                <a:close/>
              </a:path>
            </a:pathLst>
          </a:custGeom>
          <a:solidFill>
            <a:srgbClr val="F26A22"/>
          </a:solidFill>
          <a:ln w="12533" cap="flat">
            <a:noFill/>
            <a:prstDash val="solid"/>
            <a:miter/>
          </a:ln>
        </p:spPr>
        <p:txBody>
          <a:bodyPr rtlCol="0" anchor="ctr"/>
          <a:lstStyle/>
          <a:p>
            <a:endParaRPr lang="en-US"/>
          </a:p>
        </p:txBody>
      </p:sp>
      <p:sp>
        <p:nvSpPr>
          <p:cNvPr id="30" name="Title 21">
            <a:extLst>
              <a:ext uri="{FF2B5EF4-FFF2-40B4-BE49-F238E27FC236}">
                <a16:creationId xmlns:a16="http://schemas.microsoft.com/office/drawing/2014/main" id="{575C5511-96D4-6C43-BAD8-242392CA427C}"/>
              </a:ext>
            </a:extLst>
          </p:cNvPr>
          <p:cNvSpPr>
            <a:spLocks noGrp="1"/>
          </p:cNvSpPr>
          <p:nvPr>
            <p:ph type="title"/>
          </p:nvPr>
        </p:nvSpPr>
        <p:spPr>
          <a:xfrm>
            <a:off x="666749" y="440979"/>
            <a:ext cx="4063999" cy="701200"/>
          </a:xfrm>
          <a:prstGeom prst="rect">
            <a:avLst/>
          </a:prstGeom>
        </p:spPr>
        <p:txBody>
          <a:bodyPr lIns="0" tIns="0" rIns="0" bIns="0"/>
          <a:lstStyle>
            <a:lvl1pPr>
              <a:defRPr lang="en-US" sz="2200" b="1" smtClean="0">
                <a:effectLst/>
              </a:defRPr>
            </a:lvl1pPr>
          </a:lstStyle>
          <a:p>
            <a:endParaRPr lang="en-US">
              <a:effectLst/>
              <a:latin typeface="Arial" panose="020B0604020202020204" pitchFamily="34" charset="0"/>
            </a:endParaRPr>
          </a:p>
        </p:txBody>
      </p:sp>
      <p:sp>
        <p:nvSpPr>
          <p:cNvPr id="6" name="Text Placeholder 5">
            <a:extLst>
              <a:ext uri="{FF2B5EF4-FFF2-40B4-BE49-F238E27FC236}">
                <a16:creationId xmlns:a16="http://schemas.microsoft.com/office/drawing/2014/main" id="{73F161F7-B799-6644-AD7D-F4762F8FDA8C}"/>
              </a:ext>
            </a:extLst>
          </p:cNvPr>
          <p:cNvSpPr>
            <a:spLocks noGrp="1"/>
          </p:cNvSpPr>
          <p:nvPr>
            <p:ph type="body" sz="quarter" idx="12"/>
          </p:nvPr>
        </p:nvSpPr>
        <p:spPr>
          <a:xfrm>
            <a:off x="1835149" y="1928569"/>
            <a:ext cx="4616450" cy="2779955"/>
          </a:xfrm>
          <a:prstGeom prst="rect">
            <a:avLst/>
          </a:prstGeo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15" name="Text Placeholder 2">
            <a:extLst>
              <a:ext uri="{FF2B5EF4-FFF2-40B4-BE49-F238E27FC236}">
                <a16:creationId xmlns:a16="http://schemas.microsoft.com/office/drawing/2014/main" id="{C9E3E83E-E538-5B4B-8ADD-C9022465E5DA}"/>
              </a:ext>
            </a:extLst>
          </p:cNvPr>
          <p:cNvSpPr>
            <a:spLocks noGrp="1"/>
          </p:cNvSpPr>
          <p:nvPr>
            <p:ph type="body" sz="quarter" idx="13"/>
          </p:nvPr>
        </p:nvSpPr>
        <p:spPr>
          <a:xfrm>
            <a:off x="6750050" y="1090613"/>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7" name="Text Placeholder 2">
            <a:extLst>
              <a:ext uri="{FF2B5EF4-FFF2-40B4-BE49-F238E27FC236}">
                <a16:creationId xmlns:a16="http://schemas.microsoft.com/office/drawing/2014/main" id="{B1EFC42B-8CAF-7F41-B08A-09339E070029}"/>
              </a:ext>
            </a:extLst>
          </p:cNvPr>
          <p:cNvSpPr>
            <a:spLocks noGrp="1"/>
          </p:cNvSpPr>
          <p:nvPr>
            <p:ph type="body" sz="quarter" idx="14"/>
          </p:nvPr>
        </p:nvSpPr>
        <p:spPr>
          <a:xfrm>
            <a:off x="6750050" y="1954182"/>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8" name="Text Placeholder 2">
            <a:extLst>
              <a:ext uri="{FF2B5EF4-FFF2-40B4-BE49-F238E27FC236}">
                <a16:creationId xmlns:a16="http://schemas.microsoft.com/office/drawing/2014/main" id="{6FAF45B8-60B0-D84F-9813-A5E4A8C10498}"/>
              </a:ext>
            </a:extLst>
          </p:cNvPr>
          <p:cNvSpPr>
            <a:spLocks noGrp="1"/>
          </p:cNvSpPr>
          <p:nvPr>
            <p:ph type="body" sz="quarter" idx="15"/>
          </p:nvPr>
        </p:nvSpPr>
        <p:spPr>
          <a:xfrm>
            <a:off x="6750050" y="2817751"/>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3" name="Rectangle: Single Corner Snipped 4">
            <a:extLst>
              <a:ext uri="{FF2B5EF4-FFF2-40B4-BE49-F238E27FC236}">
                <a16:creationId xmlns:a16="http://schemas.microsoft.com/office/drawing/2014/main" id="{34FC300E-B79E-F843-A424-2C72F573BCED}"/>
              </a:ext>
            </a:extLst>
          </p:cNvPr>
          <p:cNvSpPr/>
          <p:nvPr userDrawn="1"/>
        </p:nvSpPr>
        <p:spPr>
          <a:xfrm rot="16200000" flipH="1">
            <a:off x="7296770" y="-265838"/>
            <a:ext cx="230400" cy="1622290"/>
          </a:xfrm>
          <a:prstGeom prst="snip1Rect">
            <a:avLst>
              <a:gd name="adj" fmla="val 28247"/>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108000" rIns="36000" bIns="0" rtlCol="0" anchor="ctr"/>
          <a:lstStyle/>
          <a:p>
            <a:r>
              <a:rPr lang="en-US" sz="1050" b="1">
                <a:solidFill>
                  <a:schemeClr val="bg1"/>
                </a:solidFill>
              </a:rPr>
              <a:t>Production Facts </a:t>
            </a:r>
          </a:p>
        </p:txBody>
      </p:sp>
      <p:sp>
        <p:nvSpPr>
          <p:cNvPr id="2" name="Rectangle: Single Corner Snipped 4">
            <a:extLst>
              <a:ext uri="{FF2B5EF4-FFF2-40B4-BE49-F238E27FC236}">
                <a16:creationId xmlns:a16="http://schemas.microsoft.com/office/drawing/2014/main" id="{BFCF2E1E-5B65-4059-B88B-B2BB4C1025AC}"/>
              </a:ext>
            </a:extLst>
          </p:cNvPr>
          <p:cNvSpPr/>
          <p:nvPr userDrawn="1"/>
        </p:nvSpPr>
        <p:spPr>
          <a:xfrm rot="10800000" flipH="1">
            <a:off x="0" y="0"/>
            <a:ext cx="432000" cy="1493546"/>
          </a:xfrm>
          <a:prstGeom prst="snip1Rect">
            <a:avLst>
              <a:gd name="adj" fmla="val 25434"/>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36000" bIns="0" rtlCol="0" anchor="ctr"/>
          <a:lstStyle/>
          <a:p>
            <a:pPr algn="ctr"/>
            <a:r>
              <a:rPr lang="en-US" sz="800" b="1" spc="100" baseline="0">
                <a:solidFill>
                  <a:schemeClr val="bg1"/>
                </a:solidFill>
              </a:rPr>
              <a:t>COUNTRY PROFILE</a:t>
            </a:r>
          </a:p>
        </p:txBody>
      </p:sp>
    </p:spTree>
    <p:extLst>
      <p:ext uri="{BB962C8B-B14F-4D97-AF65-F5344CB8AC3E}">
        <p14:creationId xmlns:p14="http://schemas.microsoft.com/office/powerpoint/2010/main" val="67602150"/>
      </p:ext>
    </p:extLst>
  </p:cSld>
  <p:clrMapOvr>
    <a:masterClrMapping/>
  </p:clrMapOvr>
  <p:extLst>
    <p:ext uri="{DCECCB84-F9BA-43D5-87BE-67443E8EF086}">
      <p15:sldGuideLst xmlns:p15="http://schemas.microsoft.com/office/powerpoint/2012/main">
        <p15:guide id="1" orient="horz" pos="12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C6F56F-8111-4804-8B14-C42BEEBC0B59}"/>
              </a:ext>
            </a:extLst>
          </p:cNvPr>
          <p:cNvSpPr/>
          <p:nvPr userDrawn="1"/>
        </p:nvSpPr>
        <p:spPr>
          <a:xfrm>
            <a:off x="6511046" y="0"/>
            <a:ext cx="2632953"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raphic 16">
            <a:extLst>
              <a:ext uri="{FF2B5EF4-FFF2-40B4-BE49-F238E27FC236}">
                <a16:creationId xmlns:a16="http://schemas.microsoft.com/office/drawing/2014/main" id="{99F44BBC-1881-2F4F-B677-720CF03277A1}"/>
              </a:ext>
            </a:extLst>
          </p:cNvPr>
          <p:cNvSpPr/>
          <p:nvPr userDrawn="1"/>
        </p:nvSpPr>
        <p:spPr>
          <a:xfrm>
            <a:off x="666749" y="185700"/>
            <a:ext cx="1704975" cy="99369"/>
          </a:xfrm>
          <a:custGeom>
            <a:avLst/>
            <a:gdLst>
              <a:gd name="connsiteX0" fmla="*/ 0 w 716163"/>
              <a:gd name="connsiteY0" fmla="*/ 0 h 71629"/>
              <a:gd name="connsiteX1" fmla="*/ 716164 w 716163"/>
              <a:gd name="connsiteY1" fmla="*/ 0 h 71629"/>
              <a:gd name="connsiteX2" fmla="*/ 716164 w 716163"/>
              <a:gd name="connsiteY2" fmla="*/ 71629 h 71629"/>
              <a:gd name="connsiteX3" fmla="*/ 0 w 716163"/>
              <a:gd name="connsiteY3" fmla="*/ 71629 h 71629"/>
            </a:gdLst>
            <a:ahLst/>
            <a:cxnLst>
              <a:cxn ang="0">
                <a:pos x="connsiteX0" y="connsiteY0"/>
              </a:cxn>
              <a:cxn ang="0">
                <a:pos x="connsiteX1" y="connsiteY1"/>
              </a:cxn>
              <a:cxn ang="0">
                <a:pos x="connsiteX2" y="connsiteY2"/>
              </a:cxn>
              <a:cxn ang="0">
                <a:pos x="connsiteX3" y="connsiteY3"/>
              </a:cxn>
            </a:cxnLst>
            <a:rect l="l" t="t" r="r" b="b"/>
            <a:pathLst>
              <a:path w="716163" h="71629">
                <a:moveTo>
                  <a:pt x="0" y="0"/>
                </a:moveTo>
                <a:lnTo>
                  <a:pt x="716164" y="0"/>
                </a:lnTo>
                <a:lnTo>
                  <a:pt x="716164" y="71629"/>
                </a:lnTo>
                <a:lnTo>
                  <a:pt x="0" y="71629"/>
                </a:lnTo>
                <a:close/>
              </a:path>
            </a:pathLst>
          </a:custGeom>
          <a:solidFill>
            <a:srgbClr val="F26A22"/>
          </a:solidFill>
          <a:ln w="12533" cap="flat">
            <a:noFill/>
            <a:prstDash val="solid"/>
            <a:miter/>
          </a:ln>
        </p:spPr>
        <p:txBody>
          <a:bodyPr rtlCol="0" anchor="ctr"/>
          <a:lstStyle/>
          <a:p>
            <a:endParaRPr lang="en-US"/>
          </a:p>
        </p:txBody>
      </p:sp>
      <p:sp>
        <p:nvSpPr>
          <p:cNvPr id="30" name="Title 21">
            <a:extLst>
              <a:ext uri="{FF2B5EF4-FFF2-40B4-BE49-F238E27FC236}">
                <a16:creationId xmlns:a16="http://schemas.microsoft.com/office/drawing/2014/main" id="{575C5511-96D4-6C43-BAD8-242392CA427C}"/>
              </a:ext>
            </a:extLst>
          </p:cNvPr>
          <p:cNvSpPr>
            <a:spLocks noGrp="1"/>
          </p:cNvSpPr>
          <p:nvPr>
            <p:ph type="title"/>
          </p:nvPr>
        </p:nvSpPr>
        <p:spPr>
          <a:xfrm>
            <a:off x="666749" y="440979"/>
            <a:ext cx="4063999" cy="701200"/>
          </a:xfrm>
          <a:prstGeom prst="rect">
            <a:avLst/>
          </a:prstGeom>
        </p:spPr>
        <p:txBody>
          <a:bodyPr lIns="0" tIns="0" rIns="0" bIns="0"/>
          <a:lstStyle>
            <a:lvl1pPr>
              <a:defRPr lang="en-US" sz="2200" b="1" smtClean="0">
                <a:effectLst/>
              </a:defRPr>
            </a:lvl1pPr>
          </a:lstStyle>
          <a:p>
            <a:endParaRPr lang="en-US">
              <a:effectLst/>
              <a:latin typeface="Arial" panose="020B0604020202020204" pitchFamily="34" charset="0"/>
            </a:endParaRPr>
          </a:p>
        </p:txBody>
      </p:sp>
      <p:sp>
        <p:nvSpPr>
          <p:cNvPr id="6" name="Text Placeholder 5">
            <a:extLst>
              <a:ext uri="{FF2B5EF4-FFF2-40B4-BE49-F238E27FC236}">
                <a16:creationId xmlns:a16="http://schemas.microsoft.com/office/drawing/2014/main" id="{73F161F7-B799-6644-AD7D-F4762F8FDA8C}"/>
              </a:ext>
            </a:extLst>
          </p:cNvPr>
          <p:cNvSpPr>
            <a:spLocks noGrp="1"/>
          </p:cNvSpPr>
          <p:nvPr>
            <p:ph type="body" sz="quarter" idx="12"/>
          </p:nvPr>
        </p:nvSpPr>
        <p:spPr>
          <a:xfrm>
            <a:off x="1835149" y="1928569"/>
            <a:ext cx="4616450" cy="2779955"/>
          </a:xfrm>
          <a:prstGeom prst="rect">
            <a:avLst/>
          </a:prstGeo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15" name="Text Placeholder 2">
            <a:extLst>
              <a:ext uri="{FF2B5EF4-FFF2-40B4-BE49-F238E27FC236}">
                <a16:creationId xmlns:a16="http://schemas.microsoft.com/office/drawing/2014/main" id="{C9E3E83E-E538-5B4B-8ADD-C9022465E5DA}"/>
              </a:ext>
            </a:extLst>
          </p:cNvPr>
          <p:cNvSpPr>
            <a:spLocks noGrp="1"/>
          </p:cNvSpPr>
          <p:nvPr>
            <p:ph type="body" sz="quarter" idx="13"/>
          </p:nvPr>
        </p:nvSpPr>
        <p:spPr>
          <a:xfrm>
            <a:off x="6750050" y="1090613"/>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7" name="Text Placeholder 2">
            <a:extLst>
              <a:ext uri="{FF2B5EF4-FFF2-40B4-BE49-F238E27FC236}">
                <a16:creationId xmlns:a16="http://schemas.microsoft.com/office/drawing/2014/main" id="{B1EFC42B-8CAF-7F41-B08A-09339E070029}"/>
              </a:ext>
            </a:extLst>
          </p:cNvPr>
          <p:cNvSpPr>
            <a:spLocks noGrp="1"/>
          </p:cNvSpPr>
          <p:nvPr>
            <p:ph type="body" sz="quarter" idx="14"/>
          </p:nvPr>
        </p:nvSpPr>
        <p:spPr>
          <a:xfrm>
            <a:off x="6750050" y="1954182"/>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8" name="Text Placeholder 2">
            <a:extLst>
              <a:ext uri="{FF2B5EF4-FFF2-40B4-BE49-F238E27FC236}">
                <a16:creationId xmlns:a16="http://schemas.microsoft.com/office/drawing/2014/main" id="{6FAF45B8-60B0-D84F-9813-A5E4A8C10498}"/>
              </a:ext>
            </a:extLst>
          </p:cNvPr>
          <p:cNvSpPr>
            <a:spLocks noGrp="1"/>
          </p:cNvSpPr>
          <p:nvPr>
            <p:ph type="body" sz="quarter" idx="15"/>
          </p:nvPr>
        </p:nvSpPr>
        <p:spPr>
          <a:xfrm>
            <a:off x="6750050" y="2817751"/>
            <a:ext cx="1958975" cy="500795"/>
          </a:xfrm>
          <a:prstGeom prst="rect">
            <a:avLst/>
          </a:prstGeom>
        </p:spPr>
        <p:txBody>
          <a:bodyPr lIns="0" tIns="0" rIns="0" bIns="0"/>
          <a:lstStyle>
            <a:lvl1pPr>
              <a:defRPr sz="3000">
                <a:solidFill>
                  <a:srgbClr val="F26A22"/>
                </a:solidFill>
              </a:defRPr>
            </a:lvl1pPr>
          </a:lstStyle>
          <a:p>
            <a:pPr lvl="0"/>
            <a:r>
              <a:rPr lang="en-US"/>
              <a:t>Click to edit </a:t>
            </a:r>
            <a:endParaRPr lang="en-AE"/>
          </a:p>
        </p:txBody>
      </p:sp>
      <p:sp>
        <p:nvSpPr>
          <p:cNvPr id="13" name="Rectangle: Single Corner Snipped 4">
            <a:extLst>
              <a:ext uri="{FF2B5EF4-FFF2-40B4-BE49-F238E27FC236}">
                <a16:creationId xmlns:a16="http://schemas.microsoft.com/office/drawing/2014/main" id="{34FC300E-B79E-F843-A424-2C72F573BCED}"/>
              </a:ext>
            </a:extLst>
          </p:cNvPr>
          <p:cNvSpPr/>
          <p:nvPr userDrawn="1"/>
        </p:nvSpPr>
        <p:spPr>
          <a:xfrm rot="16200000" flipH="1">
            <a:off x="6978825" y="52107"/>
            <a:ext cx="230400" cy="986400"/>
          </a:xfrm>
          <a:prstGeom prst="snip1Rect">
            <a:avLst>
              <a:gd name="adj" fmla="val 28247"/>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108000" rIns="36000" bIns="0" rtlCol="0" anchor="ctr"/>
          <a:lstStyle/>
          <a:p>
            <a:r>
              <a:rPr lang="en-US" sz="1000" b="1">
                <a:solidFill>
                  <a:schemeClr val="bg1"/>
                </a:solidFill>
              </a:rPr>
              <a:t>KEY FACTS</a:t>
            </a:r>
          </a:p>
        </p:txBody>
      </p:sp>
    </p:spTree>
    <p:extLst>
      <p:ext uri="{BB962C8B-B14F-4D97-AF65-F5344CB8AC3E}">
        <p14:creationId xmlns:p14="http://schemas.microsoft.com/office/powerpoint/2010/main" val="2975594182"/>
      </p:ext>
    </p:extLst>
  </p:cSld>
  <p:clrMapOvr>
    <a:masterClrMapping/>
  </p:clrMapOvr>
  <p:extLst>
    <p:ext uri="{DCECCB84-F9BA-43D5-87BE-67443E8EF086}">
      <p15:sldGuideLst xmlns:p15="http://schemas.microsoft.com/office/powerpoint/2012/main">
        <p15:guide id="1" orient="horz" pos="121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2">
    <p:spTree>
      <p:nvGrpSpPr>
        <p:cNvPr id="1" name=""/>
        <p:cNvGrpSpPr/>
        <p:nvPr/>
      </p:nvGrpSpPr>
      <p:grpSpPr>
        <a:xfrm>
          <a:off x="0" y="0"/>
          <a:ext cx="0" cy="0"/>
          <a:chOff x="0" y="0"/>
          <a:chExt cx="0" cy="0"/>
        </a:xfrm>
      </p:grpSpPr>
      <p:sp>
        <p:nvSpPr>
          <p:cNvPr id="29" name="Graphic 16">
            <a:extLst>
              <a:ext uri="{FF2B5EF4-FFF2-40B4-BE49-F238E27FC236}">
                <a16:creationId xmlns:a16="http://schemas.microsoft.com/office/drawing/2014/main" id="{99F44BBC-1881-2F4F-B677-720CF03277A1}"/>
              </a:ext>
            </a:extLst>
          </p:cNvPr>
          <p:cNvSpPr/>
          <p:nvPr userDrawn="1"/>
        </p:nvSpPr>
        <p:spPr>
          <a:xfrm>
            <a:off x="676400" y="199631"/>
            <a:ext cx="2092200" cy="97968"/>
          </a:xfrm>
          <a:custGeom>
            <a:avLst/>
            <a:gdLst>
              <a:gd name="connsiteX0" fmla="*/ 0 w 716163"/>
              <a:gd name="connsiteY0" fmla="*/ 0 h 71629"/>
              <a:gd name="connsiteX1" fmla="*/ 716164 w 716163"/>
              <a:gd name="connsiteY1" fmla="*/ 0 h 71629"/>
              <a:gd name="connsiteX2" fmla="*/ 716164 w 716163"/>
              <a:gd name="connsiteY2" fmla="*/ 71629 h 71629"/>
              <a:gd name="connsiteX3" fmla="*/ 0 w 716163"/>
              <a:gd name="connsiteY3" fmla="*/ 71629 h 71629"/>
            </a:gdLst>
            <a:ahLst/>
            <a:cxnLst>
              <a:cxn ang="0">
                <a:pos x="connsiteX0" y="connsiteY0"/>
              </a:cxn>
              <a:cxn ang="0">
                <a:pos x="connsiteX1" y="connsiteY1"/>
              </a:cxn>
              <a:cxn ang="0">
                <a:pos x="connsiteX2" y="connsiteY2"/>
              </a:cxn>
              <a:cxn ang="0">
                <a:pos x="connsiteX3" y="connsiteY3"/>
              </a:cxn>
            </a:cxnLst>
            <a:rect l="l" t="t" r="r" b="b"/>
            <a:pathLst>
              <a:path w="716163" h="71629">
                <a:moveTo>
                  <a:pt x="0" y="0"/>
                </a:moveTo>
                <a:lnTo>
                  <a:pt x="716164" y="0"/>
                </a:lnTo>
                <a:lnTo>
                  <a:pt x="716164" y="71629"/>
                </a:lnTo>
                <a:lnTo>
                  <a:pt x="0" y="71629"/>
                </a:lnTo>
                <a:close/>
              </a:path>
            </a:pathLst>
          </a:custGeom>
          <a:solidFill>
            <a:srgbClr val="F26A22"/>
          </a:solidFill>
          <a:ln w="12533" cap="flat">
            <a:noFill/>
            <a:prstDash val="solid"/>
            <a:miter/>
          </a:ln>
        </p:spPr>
        <p:txBody>
          <a:bodyPr rtlCol="0" anchor="ctr"/>
          <a:lstStyle/>
          <a:p>
            <a:endParaRPr lang="en-US"/>
          </a:p>
        </p:txBody>
      </p:sp>
      <p:sp>
        <p:nvSpPr>
          <p:cNvPr id="30" name="Title 21">
            <a:extLst>
              <a:ext uri="{FF2B5EF4-FFF2-40B4-BE49-F238E27FC236}">
                <a16:creationId xmlns:a16="http://schemas.microsoft.com/office/drawing/2014/main" id="{575C5511-96D4-6C43-BAD8-242392CA427C}"/>
              </a:ext>
            </a:extLst>
          </p:cNvPr>
          <p:cNvSpPr>
            <a:spLocks noGrp="1"/>
          </p:cNvSpPr>
          <p:nvPr>
            <p:ph type="title"/>
          </p:nvPr>
        </p:nvSpPr>
        <p:spPr>
          <a:xfrm>
            <a:off x="676400" y="501525"/>
            <a:ext cx="4063999" cy="701200"/>
          </a:xfrm>
          <a:prstGeom prst="rect">
            <a:avLst/>
          </a:prstGeom>
        </p:spPr>
        <p:txBody>
          <a:bodyPr lIns="0" tIns="0" rIns="0" bIns="0"/>
          <a:lstStyle>
            <a:lvl1pPr>
              <a:defRPr lang="en-US" sz="2200" b="1" smtClean="0">
                <a:effectLst/>
              </a:defRPr>
            </a:lvl1pPr>
          </a:lstStyle>
          <a:p>
            <a:endParaRPr lang="en-US">
              <a:effectLst/>
              <a:latin typeface="Arial" panose="020B0604020202020204" pitchFamily="34" charset="0"/>
            </a:endParaRPr>
          </a:p>
        </p:txBody>
      </p:sp>
      <p:sp>
        <p:nvSpPr>
          <p:cNvPr id="6" name="Text Placeholder 5">
            <a:extLst>
              <a:ext uri="{FF2B5EF4-FFF2-40B4-BE49-F238E27FC236}">
                <a16:creationId xmlns:a16="http://schemas.microsoft.com/office/drawing/2014/main" id="{73F161F7-B799-6644-AD7D-F4762F8FDA8C}"/>
              </a:ext>
            </a:extLst>
          </p:cNvPr>
          <p:cNvSpPr>
            <a:spLocks noGrp="1"/>
          </p:cNvSpPr>
          <p:nvPr>
            <p:ph type="body" sz="quarter" idx="12"/>
          </p:nvPr>
        </p:nvSpPr>
        <p:spPr>
          <a:xfrm>
            <a:off x="1835149" y="1928569"/>
            <a:ext cx="4616450" cy="2779955"/>
          </a:xfrm>
          <a:prstGeom prst="rect">
            <a:avLst/>
          </a:prstGeo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Tree>
    <p:extLst>
      <p:ext uri="{BB962C8B-B14F-4D97-AF65-F5344CB8AC3E}">
        <p14:creationId xmlns:p14="http://schemas.microsoft.com/office/powerpoint/2010/main" val="4146695534"/>
      </p:ext>
    </p:extLst>
  </p:cSld>
  <p:clrMapOvr>
    <a:masterClrMapping/>
  </p:clrMapOvr>
  <p:extLst>
    <p:ext uri="{DCECCB84-F9BA-43D5-87BE-67443E8EF086}">
      <p15:sldGuideLst xmlns:p15="http://schemas.microsoft.com/office/powerpoint/2012/main">
        <p15:guide id="1" orient="horz" pos="12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8535" r="3225"/>
          <a:stretch/>
        </p:blipFill>
        <p:spPr>
          <a:xfrm>
            <a:off x="-13547" y="-5080"/>
            <a:ext cx="9171093" cy="5196702"/>
          </a:xfrm>
          <a:prstGeom prst="rect">
            <a:avLst/>
          </a:prstGeom>
        </p:spPr>
      </p:pic>
      <p:sp>
        <p:nvSpPr>
          <p:cNvPr id="4" name="Freeform 3"/>
          <p:cNvSpPr/>
          <p:nvPr userDrawn="1"/>
        </p:nvSpPr>
        <p:spPr>
          <a:xfrm>
            <a:off x="-15426" y="1913871"/>
            <a:ext cx="7418681" cy="3281680"/>
          </a:xfrm>
          <a:custGeom>
            <a:avLst/>
            <a:gdLst>
              <a:gd name="connsiteX0" fmla="*/ 0 w 7403254"/>
              <a:gd name="connsiteY0" fmla="*/ 0 h 4375573"/>
              <a:gd name="connsiteX1" fmla="*/ 20320 w 7403254"/>
              <a:gd name="connsiteY1" fmla="*/ 4375573 h 4375573"/>
              <a:gd name="connsiteX2" fmla="*/ 7403254 w 7403254"/>
              <a:gd name="connsiteY2" fmla="*/ 4362027 h 4375573"/>
              <a:gd name="connsiteX3" fmla="*/ 0 w 7403254"/>
              <a:gd name="connsiteY3" fmla="*/ 0 h 4375573"/>
            </a:gdLst>
            <a:ahLst/>
            <a:cxnLst>
              <a:cxn ang="0">
                <a:pos x="connsiteX0" y="connsiteY0"/>
              </a:cxn>
              <a:cxn ang="0">
                <a:pos x="connsiteX1" y="connsiteY1"/>
              </a:cxn>
              <a:cxn ang="0">
                <a:pos x="connsiteX2" y="connsiteY2"/>
              </a:cxn>
              <a:cxn ang="0">
                <a:pos x="connsiteX3" y="connsiteY3"/>
              </a:cxn>
            </a:cxnLst>
            <a:rect l="l" t="t" r="r" b="b"/>
            <a:pathLst>
              <a:path w="7403254" h="4375573">
                <a:moveTo>
                  <a:pt x="0" y="0"/>
                </a:moveTo>
                <a:cubicBezTo>
                  <a:pt x="6773" y="1458524"/>
                  <a:pt x="13547" y="2917049"/>
                  <a:pt x="20320" y="4375573"/>
                </a:cubicBezTo>
                <a:lnTo>
                  <a:pt x="7403254" y="4362027"/>
                </a:lnTo>
                <a:lnTo>
                  <a:pt x="0" y="0"/>
                </a:lnTo>
                <a:close/>
              </a:path>
            </a:pathLst>
          </a:custGeom>
          <a:solidFill>
            <a:schemeClr val="tx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Freeform 4"/>
          <p:cNvSpPr/>
          <p:nvPr userDrawn="1"/>
        </p:nvSpPr>
        <p:spPr>
          <a:xfrm>
            <a:off x="7220371" y="-5080"/>
            <a:ext cx="1937175" cy="4627880"/>
          </a:xfrm>
          <a:custGeom>
            <a:avLst/>
            <a:gdLst>
              <a:gd name="connsiteX0" fmla="*/ 2065867 w 2079414"/>
              <a:gd name="connsiteY0" fmla="*/ 0 h 6170506"/>
              <a:gd name="connsiteX1" fmla="*/ 0 w 2079414"/>
              <a:gd name="connsiteY1" fmla="*/ 6773 h 6170506"/>
              <a:gd name="connsiteX2" fmla="*/ 2079414 w 2079414"/>
              <a:gd name="connsiteY2" fmla="*/ 6170506 h 6170506"/>
              <a:gd name="connsiteX3" fmla="*/ 2065867 w 2079414"/>
              <a:gd name="connsiteY3" fmla="*/ 0 h 6170506"/>
              <a:gd name="connsiteX0" fmla="*/ 1869441 w 1882988"/>
              <a:gd name="connsiteY0" fmla="*/ 0 h 6170506"/>
              <a:gd name="connsiteX1" fmla="*/ 0 w 1882988"/>
              <a:gd name="connsiteY1" fmla="*/ 6773 h 6170506"/>
              <a:gd name="connsiteX2" fmla="*/ 1882988 w 1882988"/>
              <a:gd name="connsiteY2" fmla="*/ 6170506 h 6170506"/>
              <a:gd name="connsiteX3" fmla="*/ 1869441 w 1882988"/>
              <a:gd name="connsiteY3" fmla="*/ 0 h 6170506"/>
              <a:gd name="connsiteX0" fmla="*/ 1923628 w 1937175"/>
              <a:gd name="connsiteY0" fmla="*/ 0 h 6170506"/>
              <a:gd name="connsiteX1" fmla="*/ 0 w 1937175"/>
              <a:gd name="connsiteY1" fmla="*/ 6773 h 6170506"/>
              <a:gd name="connsiteX2" fmla="*/ 1937175 w 1937175"/>
              <a:gd name="connsiteY2" fmla="*/ 6170506 h 6170506"/>
              <a:gd name="connsiteX3" fmla="*/ 1923628 w 1937175"/>
              <a:gd name="connsiteY3" fmla="*/ 0 h 6170506"/>
            </a:gdLst>
            <a:ahLst/>
            <a:cxnLst>
              <a:cxn ang="0">
                <a:pos x="connsiteX0" y="connsiteY0"/>
              </a:cxn>
              <a:cxn ang="0">
                <a:pos x="connsiteX1" y="connsiteY1"/>
              </a:cxn>
              <a:cxn ang="0">
                <a:pos x="connsiteX2" y="connsiteY2"/>
              </a:cxn>
              <a:cxn ang="0">
                <a:pos x="connsiteX3" y="connsiteY3"/>
              </a:cxn>
            </a:cxnLst>
            <a:rect l="l" t="t" r="r" b="b"/>
            <a:pathLst>
              <a:path w="1937175" h="6170506">
                <a:moveTo>
                  <a:pt x="1923628" y="0"/>
                </a:moveTo>
                <a:lnTo>
                  <a:pt x="0" y="6773"/>
                </a:lnTo>
                <a:lnTo>
                  <a:pt x="1937175" y="6170506"/>
                </a:lnTo>
                <a:cubicBezTo>
                  <a:pt x="1932659" y="4115928"/>
                  <a:pt x="1928144" y="2061351"/>
                  <a:pt x="1923628" y="0"/>
                </a:cubicBezTo>
                <a:close/>
              </a:path>
            </a:pathLst>
          </a:custGeom>
          <a:solidFill>
            <a:schemeClr val="tx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Freeform 5"/>
          <p:cNvSpPr/>
          <p:nvPr userDrawn="1"/>
        </p:nvSpPr>
        <p:spPr>
          <a:xfrm>
            <a:off x="5660776" y="3624374"/>
            <a:ext cx="3498653" cy="1584960"/>
          </a:xfrm>
          <a:custGeom>
            <a:avLst/>
            <a:gdLst>
              <a:gd name="connsiteX0" fmla="*/ 3528906 w 3528906"/>
              <a:gd name="connsiteY0" fmla="*/ 0 h 2113280"/>
              <a:gd name="connsiteX1" fmla="*/ 0 w 3528906"/>
              <a:gd name="connsiteY1" fmla="*/ 2092960 h 2113280"/>
              <a:gd name="connsiteX2" fmla="*/ 3528906 w 3528906"/>
              <a:gd name="connsiteY2" fmla="*/ 2113280 h 2113280"/>
              <a:gd name="connsiteX3" fmla="*/ 3528906 w 3528906"/>
              <a:gd name="connsiteY3" fmla="*/ 0 h 2113280"/>
            </a:gdLst>
            <a:ahLst/>
            <a:cxnLst>
              <a:cxn ang="0">
                <a:pos x="connsiteX0" y="connsiteY0"/>
              </a:cxn>
              <a:cxn ang="0">
                <a:pos x="connsiteX1" y="connsiteY1"/>
              </a:cxn>
              <a:cxn ang="0">
                <a:pos x="connsiteX2" y="connsiteY2"/>
              </a:cxn>
              <a:cxn ang="0">
                <a:pos x="connsiteX3" y="connsiteY3"/>
              </a:cxn>
            </a:cxnLst>
            <a:rect l="l" t="t" r="r" b="b"/>
            <a:pathLst>
              <a:path w="3528906" h="2113280">
                <a:moveTo>
                  <a:pt x="3528906" y="0"/>
                </a:moveTo>
                <a:lnTo>
                  <a:pt x="0" y="2092960"/>
                </a:lnTo>
                <a:lnTo>
                  <a:pt x="3528906" y="2113280"/>
                </a:lnTo>
                <a:cubicBezTo>
                  <a:pt x="3526648" y="1413369"/>
                  <a:pt x="3524391" y="713458"/>
                  <a:pt x="35289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Freeform 6"/>
          <p:cNvSpPr/>
          <p:nvPr userDrawn="1"/>
        </p:nvSpPr>
        <p:spPr>
          <a:xfrm>
            <a:off x="6588224" y="3779082"/>
            <a:ext cx="2573082" cy="1422400"/>
          </a:xfrm>
          <a:custGeom>
            <a:avLst/>
            <a:gdLst>
              <a:gd name="connsiteX0" fmla="*/ 2302933 w 2655146"/>
              <a:gd name="connsiteY0" fmla="*/ 0 h 1896533"/>
              <a:gd name="connsiteX1" fmla="*/ 0 w 2655146"/>
              <a:gd name="connsiteY1" fmla="*/ 1361440 h 1896533"/>
              <a:gd name="connsiteX2" fmla="*/ 880533 w 2655146"/>
              <a:gd name="connsiteY2" fmla="*/ 1896533 h 1896533"/>
              <a:gd name="connsiteX3" fmla="*/ 2655146 w 2655146"/>
              <a:gd name="connsiteY3" fmla="*/ 1896533 h 1896533"/>
              <a:gd name="connsiteX4" fmla="*/ 2648373 w 2655146"/>
              <a:gd name="connsiteY4" fmla="*/ 1070187 h 1896533"/>
              <a:gd name="connsiteX5" fmla="*/ 2302933 w 2655146"/>
              <a:gd name="connsiteY5" fmla="*/ 0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146" h="1896533">
                <a:moveTo>
                  <a:pt x="2302933" y="0"/>
                </a:moveTo>
                <a:lnTo>
                  <a:pt x="0" y="1361440"/>
                </a:lnTo>
                <a:lnTo>
                  <a:pt x="880533" y="1896533"/>
                </a:lnTo>
                <a:lnTo>
                  <a:pt x="2655146" y="1896533"/>
                </a:lnTo>
                <a:cubicBezTo>
                  <a:pt x="2652888" y="1621084"/>
                  <a:pt x="2650631" y="1345636"/>
                  <a:pt x="2648373" y="1070187"/>
                </a:cubicBezTo>
                <a:lnTo>
                  <a:pt x="2302933" y="0"/>
                </a:lnTo>
                <a:close/>
              </a:path>
            </a:pathLst>
          </a:custGeom>
          <a:gradFill>
            <a:gsLst>
              <a:gs pos="0">
                <a:schemeClr val="tx2">
                  <a:lumMod val="65000"/>
                  <a:lumOff val="35000"/>
                  <a:alpha val="0"/>
                </a:schemeClr>
              </a:gs>
              <a:gs pos="18000">
                <a:schemeClr val="tx2">
                  <a:lumMod val="65000"/>
                  <a:lumOff val="35000"/>
                  <a:alpha val="50000"/>
                </a:schemeClr>
              </a:gs>
              <a:gs pos="100000">
                <a:schemeClr val="bg1">
                  <a:alpha val="86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3" y="4601201"/>
            <a:ext cx="1659361" cy="346815"/>
          </a:xfrm>
          <a:prstGeom prst="rect">
            <a:avLst/>
          </a:prstGeom>
        </p:spPr>
      </p:pic>
      <p:sp>
        <p:nvSpPr>
          <p:cNvPr id="9" name="Title 1"/>
          <p:cNvSpPr>
            <a:spLocks noGrp="1"/>
          </p:cNvSpPr>
          <p:nvPr>
            <p:ph type="ctrTitle"/>
          </p:nvPr>
        </p:nvSpPr>
        <p:spPr>
          <a:xfrm>
            <a:off x="296863" y="837902"/>
            <a:ext cx="7772400" cy="815749"/>
          </a:xfrm>
        </p:spPr>
        <p:txBody>
          <a:bodyPr>
            <a:normAutofit/>
          </a:bodyPr>
          <a:lstStyle>
            <a:lvl1pPr>
              <a:defRPr sz="3000" cap="all" spc="-30" baseline="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296866" y="1673366"/>
            <a:ext cx="4131121" cy="324036"/>
          </a:xfrm>
          <a:prstGeom prst="rect">
            <a:avLst/>
          </a:prstGeom>
        </p:spPr>
        <p:txBody>
          <a:bodyPr/>
          <a:lstStyle>
            <a:lvl1pPr marL="0" indent="0" algn="l">
              <a:buNone/>
              <a:defRPr sz="1200" b="1" spc="-23" baseline="0">
                <a:solidFill>
                  <a:schemeClr val="bg1"/>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endParaRPr lang="en-GB" dirty="0"/>
          </a:p>
        </p:txBody>
      </p:sp>
      <p:sp>
        <p:nvSpPr>
          <p:cNvPr id="11" name="Date Placeholder 2"/>
          <p:cNvSpPr>
            <a:spLocks noGrp="1"/>
          </p:cNvSpPr>
          <p:nvPr>
            <p:ph type="dt" sz="half" idx="2"/>
          </p:nvPr>
        </p:nvSpPr>
        <p:spPr>
          <a:xfrm>
            <a:off x="293273" y="210744"/>
            <a:ext cx="2133600" cy="273844"/>
          </a:xfrm>
          <a:prstGeom prst="rect">
            <a:avLst/>
          </a:prstGeom>
        </p:spPr>
        <p:txBody>
          <a:bodyPr vert="horz" lIns="0" tIns="0" rIns="0" bIns="0" rtlCol="0" anchor="t" anchorCtr="0"/>
          <a:lstStyle>
            <a:lvl1pPr algn="l">
              <a:defRPr sz="900" b="1">
                <a:solidFill>
                  <a:schemeClr val="bg1"/>
                </a:solidFill>
              </a:defRPr>
            </a:lvl1pPr>
          </a:lstStyle>
          <a:p>
            <a:fld id="{3B1D2B47-6920-48F9-A7C2-44E8F6B0B232}" type="datetime3">
              <a:rPr lang="en-US" smtClean="0"/>
              <a:t>15 October 2022</a:t>
            </a:fld>
            <a:endParaRPr lang="en-GB" dirty="0"/>
          </a:p>
        </p:txBody>
      </p:sp>
    </p:spTree>
    <p:extLst>
      <p:ext uri="{BB962C8B-B14F-4D97-AF65-F5344CB8AC3E}">
        <p14:creationId xmlns:p14="http://schemas.microsoft.com/office/powerpoint/2010/main" val="123060684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8" name="Right Triangle 17"/>
          <p:cNvSpPr/>
          <p:nvPr userDrawn="1"/>
        </p:nvSpPr>
        <p:spPr>
          <a:xfrm>
            <a:off x="3537" y="787030"/>
            <a:ext cx="7306950" cy="4356470"/>
          </a:xfrm>
          <a:prstGeom prst="rtTriangle">
            <a:avLst/>
          </a:prstGeom>
          <a:solidFill>
            <a:schemeClr val="tx1">
              <a:lumMod val="65000"/>
              <a:lumOff val="3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rot="16200000" flipH="1">
            <a:off x="6262025" y="1491330"/>
            <a:ext cx="4371950" cy="1389291"/>
          </a:xfrm>
          <a:prstGeom prst="rtTriangle">
            <a:avLst/>
          </a:prstGeom>
          <a:solidFill>
            <a:schemeClr val="tx1">
              <a:lumMod val="65000"/>
              <a:lumOff val="3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userDrawn="1"/>
        </p:nvSpPr>
        <p:spPr>
          <a:xfrm flipH="1">
            <a:off x="5652120" y="3055500"/>
            <a:ext cx="3491880" cy="208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5"/>
          <p:cNvSpPr>
            <a:spLocks/>
          </p:cNvSpPr>
          <p:nvPr userDrawn="1"/>
        </p:nvSpPr>
        <p:spPr bwMode="auto">
          <a:xfrm>
            <a:off x="6477000" y="3270250"/>
            <a:ext cx="2667000" cy="1873250"/>
          </a:xfrm>
          <a:custGeom>
            <a:avLst/>
            <a:gdLst>
              <a:gd name="T0" fmla="*/ 1458 w 1680"/>
              <a:gd name="T1" fmla="*/ 0 h 1180"/>
              <a:gd name="T2" fmla="*/ 0 w 1680"/>
              <a:gd name="T3" fmla="*/ 864 h 1180"/>
              <a:gd name="T4" fmla="*/ 532 w 1680"/>
              <a:gd name="T5" fmla="*/ 1180 h 1180"/>
              <a:gd name="T6" fmla="*/ 1680 w 1680"/>
              <a:gd name="T7" fmla="*/ 1180 h 1180"/>
              <a:gd name="T8" fmla="*/ 1680 w 1680"/>
              <a:gd name="T9" fmla="*/ 702 h 1180"/>
              <a:gd name="T10" fmla="*/ 1458 w 1680"/>
              <a:gd name="T11" fmla="*/ 0 h 1180"/>
            </a:gdLst>
            <a:ahLst/>
            <a:cxnLst>
              <a:cxn ang="0">
                <a:pos x="T0" y="T1"/>
              </a:cxn>
              <a:cxn ang="0">
                <a:pos x="T2" y="T3"/>
              </a:cxn>
              <a:cxn ang="0">
                <a:pos x="T4" y="T5"/>
              </a:cxn>
              <a:cxn ang="0">
                <a:pos x="T6" y="T7"/>
              </a:cxn>
              <a:cxn ang="0">
                <a:pos x="T8" y="T9"/>
              </a:cxn>
              <a:cxn ang="0">
                <a:pos x="T10" y="T11"/>
              </a:cxn>
            </a:cxnLst>
            <a:rect l="0" t="0" r="r" b="b"/>
            <a:pathLst>
              <a:path w="1680" h="1180">
                <a:moveTo>
                  <a:pt x="1458" y="0"/>
                </a:moveTo>
                <a:lnTo>
                  <a:pt x="0" y="864"/>
                </a:lnTo>
                <a:lnTo>
                  <a:pt x="532" y="1180"/>
                </a:lnTo>
                <a:lnTo>
                  <a:pt x="1680" y="1180"/>
                </a:lnTo>
                <a:lnTo>
                  <a:pt x="1680" y="702"/>
                </a:lnTo>
                <a:lnTo>
                  <a:pt x="1458" y="0"/>
                </a:lnTo>
                <a:close/>
              </a:path>
            </a:pathLst>
          </a:custGeom>
          <a:gradFill>
            <a:gsLst>
              <a:gs pos="0">
                <a:schemeClr val="tx1">
                  <a:lumMod val="65000"/>
                  <a:lumOff val="35000"/>
                  <a:alpha val="0"/>
                </a:schemeClr>
              </a:gs>
              <a:gs pos="18000">
                <a:schemeClr val="tx1">
                  <a:lumMod val="65000"/>
                  <a:lumOff val="35000"/>
                  <a:alpha val="22000"/>
                </a:schemeClr>
              </a:gs>
              <a:gs pos="100000">
                <a:schemeClr val="bg1">
                  <a:alpha val="86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GB"/>
          </a:p>
        </p:txBody>
      </p:sp>
      <p:sp>
        <p:nvSpPr>
          <p:cNvPr id="13" name="Title 1"/>
          <p:cNvSpPr>
            <a:spLocks noGrp="1"/>
          </p:cNvSpPr>
          <p:nvPr>
            <p:ph type="ctrTitle"/>
          </p:nvPr>
        </p:nvSpPr>
        <p:spPr>
          <a:xfrm>
            <a:off x="251520" y="1131590"/>
            <a:ext cx="6482904" cy="1080000"/>
          </a:xfrm>
        </p:spPr>
        <p:txBody>
          <a:bodyPr>
            <a:normAutofit/>
          </a:bodyPr>
          <a:lstStyle>
            <a:lvl1pPr>
              <a:defRPr sz="4000" cap="all" spc="-40" baseline="0">
                <a:solidFill>
                  <a:schemeClr val="bg1"/>
                </a:solidFill>
              </a:defRPr>
            </a:lvl1pPr>
          </a:lstStyle>
          <a:p>
            <a:r>
              <a:rPr lang="en-US"/>
              <a:t>Click to edit Master title style</a:t>
            </a:r>
            <a:endParaRPr lang="en-GB"/>
          </a:p>
        </p:txBody>
      </p:sp>
      <p:sp>
        <p:nvSpPr>
          <p:cNvPr id="14" name="Subtitle 2"/>
          <p:cNvSpPr>
            <a:spLocks noGrp="1"/>
          </p:cNvSpPr>
          <p:nvPr>
            <p:ph type="subTitle" idx="1"/>
          </p:nvPr>
        </p:nvSpPr>
        <p:spPr>
          <a:xfrm>
            <a:off x="251520" y="2392612"/>
            <a:ext cx="4322661" cy="324036"/>
          </a:xfrm>
          <a:prstGeom prst="rect">
            <a:avLst/>
          </a:prstGeom>
        </p:spPr>
        <p:txBody>
          <a:bodyPr/>
          <a:lstStyle>
            <a:lvl1pPr marL="0" indent="0" algn="l">
              <a:buNone/>
              <a:defRPr sz="1600" b="1" spc="-3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Date Placeholder 2"/>
          <p:cNvSpPr>
            <a:spLocks noGrp="1"/>
          </p:cNvSpPr>
          <p:nvPr>
            <p:ph type="dt" sz="half" idx="2"/>
          </p:nvPr>
        </p:nvSpPr>
        <p:spPr>
          <a:xfrm>
            <a:off x="252000" y="251520"/>
            <a:ext cx="2133600" cy="273844"/>
          </a:xfrm>
          <a:prstGeom prst="rect">
            <a:avLst/>
          </a:prstGeom>
        </p:spPr>
        <p:txBody>
          <a:bodyPr vert="horz" lIns="0" tIns="0" rIns="0" bIns="0" rtlCol="0" anchor="t" anchorCtr="0"/>
          <a:lstStyle>
            <a:lvl1pPr algn="l">
              <a:defRPr sz="1200" b="1">
                <a:solidFill>
                  <a:schemeClr val="bg1"/>
                </a:solidFill>
              </a:defRPr>
            </a:lvl1pPr>
          </a:lstStyle>
          <a:p>
            <a:r>
              <a:rPr lang="en-GB"/>
              <a:t>29 January 2016</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370" y="4420700"/>
            <a:ext cx="1659361" cy="462420"/>
          </a:xfrm>
          <a:prstGeom prst="rect">
            <a:avLst/>
          </a:prstGeom>
        </p:spPr>
      </p:pic>
    </p:spTree>
    <p:extLst>
      <p:ext uri="{BB962C8B-B14F-4D97-AF65-F5344CB8AC3E}">
        <p14:creationId xmlns:p14="http://schemas.microsoft.com/office/powerpoint/2010/main" val="386445958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ext style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19" y="252000"/>
            <a:ext cx="7200801" cy="879888"/>
          </a:xfrm>
        </p:spPr>
        <p:txBody>
          <a:bodyPr/>
          <a:lstStyle/>
          <a:p>
            <a:r>
              <a:rPr lang="en-US"/>
              <a:t>Click to edit Master title style</a:t>
            </a:r>
            <a:endParaRPr lang="en-GB"/>
          </a:p>
        </p:txBody>
      </p:sp>
      <p:sp>
        <p:nvSpPr>
          <p:cNvPr id="9" name="Text Placeholder 2"/>
          <p:cNvSpPr>
            <a:spLocks noGrp="1"/>
          </p:cNvSpPr>
          <p:nvPr>
            <p:ph idx="1"/>
          </p:nvPr>
        </p:nvSpPr>
        <p:spPr>
          <a:xfrm>
            <a:off x="250826" y="1131590"/>
            <a:ext cx="8642350" cy="3420000"/>
          </a:xfrm>
          <a:prstGeom prst="rect">
            <a:avLst/>
          </a:prstGeom>
        </p:spPr>
        <p:txBody>
          <a:bodyPr vert="horz" lIns="0" tIns="0" rIns="0" bIns="0" rtlCol="0">
            <a:noAutofit/>
          </a:bodyPr>
          <a:lstStyle>
            <a:lvl1pPr>
              <a:defRPr baseline="0"/>
            </a:lvl1pPr>
            <a:lvl2pPr>
              <a:defRPr baseline="0"/>
            </a:lvl2pPr>
            <a:lvl3pPr>
              <a:defRPr baseline="0"/>
            </a:lvl3pPr>
            <a:lvl4pPr>
              <a:defRPr baseline="0"/>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84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ext style 2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250826"/>
            <a:ext cx="7129487" cy="881062"/>
          </a:xfrm>
        </p:spPr>
        <p:txBody>
          <a:bodyPr/>
          <a:lstStyle/>
          <a:p>
            <a:r>
              <a:rPr lang="en-US"/>
              <a:t>Click to edit Master title style</a:t>
            </a:r>
            <a:endParaRPr lang="en-GB"/>
          </a:p>
        </p:txBody>
      </p:sp>
      <p:sp>
        <p:nvSpPr>
          <p:cNvPr id="13" name="Text Placeholder 2"/>
          <p:cNvSpPr>
            <a:spLocks noGrp="1"/>
          </p:cNvSpPr>
          <p:nvPr>
            <p:ph idx="1"/>
          </p:nvPr>
        </p:nvSpPr>
        <p:spPr>
          <a:xfrm>
            <a:off x="250826" y="1131888"/>
            <a:ext cx="4248149" cy="3420000"/>
          </a:xfrm>
          <a:prstGeom prst="rect">
            <a:avLst/>
          </a:prstGeom>
        </p:spPr>
        <p:txBody>
          <a:bodyPr vert="horz" lIns="0" tIns="0" rIns="108000" bIns="0" rtlCol="0">
            <a:noAutofit/>
          </a:bodyPr>
          <a:lstStyle>
            <a:lvl1pPr>
              <a:spcAft>
                <a:spcPts val="800"/>
              </a:spcAft>
              <a:defRPr sz="2000" baseline="0"/>
            </a:lvl1pPr>
            <a:lvl2pPr>
              <a:spcAft>
                <a:spcPts val="800"/>
              </a:spcAft>
              <a:defRPr sz="1600" baseline="0"/>
            </a:lvl2pPr>
            <a:lvl3pPr marL="180000">
              <a:spcAft>
                <a:spcPts val="800"/>
              </a:spcAft>
              <a:defRPr sz="1600" baseline="0"/>
            </a:lvl3pPr>
            <a:lvl4pPr>
              <a:spcAft>
                <a:spcPts val="800"/>
              </a:spcAft>
              <a:defRPr sz="1400" baseline="0"/>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idx="13"/>
          </p:nvPr>
        </p:nvSpPr>
        <p:spPr>
          <a:xfrm>
            <a:off x="4648200" y="1131888"/>
            <a:ext cx="4248000" cy="3420000"/>
          </a:xfrm>
          <a:prstGeom prst="rect">
            <a:avLst/>
          </a:prstGeom>
        </p:spPr>
        <p:txBody>
          <a:bodyPr vert="horz" lIns="0" tIns="0" rIns="0" bIns="0" rtlCol="0">
            <a:noAutofit/>
          </a:bodyPr>
          <a:lstStyle>
            <a:lvl1pPr>
              <a:spcAft>
                <a:spcPts val="800"/>
              </a:spcAft>
              <a:defRPr sz="2000" baseline="0"/>
            </a:lvl1pPr>
            <a:lvl2pPr>
              <a:spcAft>
                <a:spcPts val="800"/>
              </a:spcAft>
              <a:defRPr sz="1600" baseline="0"/>
            </a:lvl2pPr>
            <a:lvl3pPr marL="180000">
              <a:spcAft>
                <a:spcPts val="800"/>
              </a:spcAft>
              <a:defRPr sz="1600" baseline="0"/>
            </a:lvl3pPr>
            <a:lvl4pPr>
              <a:spcAft>
                <a:spcPts val="800"/>
              </a:spcAft>
              <a:defRPr sz="1400" baseline="0"/>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597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2nd level">
    <p:spTree>
      <p:nvGrpSpPr>
        <p:cNvPr id="1" name=""/>
        <p:cNvGrpSpPr/>
        <p:nvPr/>
      </p:nvGrpSpPr>
      <p:grpSpPr>
        <a:xfrm>
          <a:off x="0" y="0"/>
          <a:ext cx="0" cy="0"/>
          <a:chOff x="0" y="0"/>
          <a:chExt cx="0" cy="0"/>
        </a:xfrm>
      </p:grpSpPr>
      <p:sp>
        <p:nvSpPr>
          <p:cNvPr id="2" name="Title 1"/>
          <p:cNvSpPr>
            <a:spLocks noGrp="1"/>
          </p:cNvSpPr>
          <p:nvPr>
            <p:ph type="title"/>
          </p:nvPr>
        </p:nvSpPr>
        <p:spPr>
          <a:xfrm>
            <a:off x="250825" y="250826"/>
            <a:ext cx="7129487" cy="881062"/>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250825" y="1135899"/>
            <a:ext cx="8642350" cy="522000"/>
          </a:xfrm>
          <a:prstGeom prst="rect">
            <a:avLst/>
          </a:prstGeom>
        </p:spPr>
        <p:txBody>
          <a:bodyPr/>
          <a:lstStyle/>
          <a:p>
            <a:pPr lvl="0"/>
            <a:r>
              <a:rPr lang="en-US"/>
              <a:t>Click to edit Master text styles</a:t>
            </a:r>
          </a:p>
        </p:txBody>
      </p:sp>
      <p:sp>
        <p:nvSpPr>
          <p:cNvPr id="9" name="Text Placeholder 2"/>
          <p:cNvSpPr>
            <a:spLocks noGrp="1"/>
          </p:cNvSpPr>
          <p:nvPr>
            <p:ph idx="1"/>
          </p:nvPr>
        </p:nvSpPr>
        <p:spPr>
          <a:xfrm>
            <a:off x="252000" y="1661779"/>
            <a:ext cx="4248000" cy="2880000"/>
          </a:xfrm>
          <a:prstGeom prst="rect">
            <a:avLst/>
          </a:prstGeom>
        </p:spPr>
        <p:txBody>
          <a:bodyPr vert="horz" lIns="0" tIns="0" rIns="108000" bIns="0" rtlCol="0">
            <a:noAutofit/>
          </a:bodyPr>
          <a:lstStyle>
            <a:lvl1pPr>
              <a:spcAft>
                <a:spcPts val="800"/>
              </a:spcAft>
              <a:defRPr sz="2000" baseline="0"/>
            </a:lvl1pPr>
            <a:lvl2pPr>
              <a:spcAft>
                <a:spcPts val="800"/>
              </a:spcAft>
              <a:defRPr sz="1600" baseline="0"/>
            </a:lvl2pPr>
            <a:lvl3pPr marL="180000">
              <a:spcAft>
                <a:spcPts val="800"/>
              </a:spcAft>
              <a:defRPr sz="1600" baseline="0"/>
            </a:lvl3pPr>
            <a:lvl4pPr>
              <a:spcAft>
                <a:spcPts val="800"/>
              </a:spcAft>
              <a:defRPr sz="1400" baseline="0"/>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
          <p:cNvSpPr>
            <a:spLocks noGrp="1"/>
          </p:cNvSpPr>
          <p:nvPr>
            <p:ph idx="14"/>
          </p:nvPr>
        </p:nvSpPr>
        <p:spPr>
          <a:xfrm>
            <a:off x="4648200" y="1661779"/>
            <a:ext cx="4248000" cy="2880000"/>
          </a:xfrm>
          <a:prstGeom prst="rect">
            <a:avLst/>
          </a:prstGeom>
        </p:spPr>
        <p:txBody>
          <a:bodyPr vert="horz" lIns="0" tIns="0" rIns="0" bIns="0" rtlCol="0">
            <a:noAutofit/>
          </a:bodyPr>
          <a:lstStyle>
            <a:lvl1pPr>
              <a:spcAft>
                <a:spcPts val="800"/>
              </a:spcAft>
              <a:defRPr sz="2000" baseline="0"/>
            </a:lvl1pPr>
            <a:lvl2pPr>
              <a:spcAft>
                <a:spcPts val="800"/>
              </a:spcAft>
              <a:defRPr sz="1600" baseline="0"/>
            </a:lvl2pPr>
            <a:lvl3pPr marL="180000">
              <a:spcAft>
                <a:spcPts val="800"/>
              </a:spcAft>
              <a:defRPr sz="1600" baseline="0"/>
            </a:lvl3pPr>
            <a:lvl4pPr>
              <a:spcAft>
                <a:spcPts val="800"/>
              </a:spcAft>
              <a:defRPr sz="1400" baseline="0"/>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127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rds text 1/3 pic">
    <p:spTree>
      <p:nvGrpSpPr>
        <p:cNvPr id="1" name=""/>
        <p:cNvGrpSpPr/>
        <p:nvPr/>
      </p:nvGrpSpPr>
      <p:grpSpPr>
        <a:xfrm>
          <a:off x="0" y="0"/>
          <a:ext cx="0" cy="0"/>
          <a:chOff x="0" y="0"/>
          <a:chExt cx="0" cy="0"/>
        </a:xfrm>
      </p:grpSpPr>
      <p:sp>
        <p:nvSpPr>
          <p:cNvPr id="7" name="Text Placeholder 2"/>
          <p:cNvSpPr>
            <a:spLocks noGrp="1"/>
          </p:cNvSpPr>
          <p:nvPr>
            <p:ph idx="1"/>
          </p:nvPr>
        </p:nvSpPr>
        <p:spPr>
          <a:xfrm>
            <a:off x="250825" y="1131888"/>
            <a:ext cx="5689600" cy="3420000"/>
          </a:xfrm>
          <a:prstGeom prst="rect">
            <a:avLst/>
          </a:prstGeom>
        </p:spPr>
        <p:txBody>
          <a:bodyPr vert="horz" lIns="0" tIns="0" rIns="108000" bIns="0" rtlCol="0">
            <a:noAutofit/>
          </a:bodyPr>
          <a:lstStyle>
            <a:lvl1pPr>
              <a:spcAft>
                <a:spcPts val="800"/>
              </a:spcAft>
              <a:defRPr sz="2000" baseline="0"/>
            </a:lvl1pPr>
            <a:lvl2pPr>
              <a:spcAft>
                <a:spcPts val="800"/>
              </a:spcAft>
              <a:defRPr sz="1600" baseline="0"/>
            </a:lvl2pPr>
            <a:lvl3pPr marL="180000">
              <a:spcAft>
                <a:spcPts val="800"/>
              </a:spcAft>
              <a:defRPr sz="1600" baseline="0"/>
            </a:lvl3pPr>
            <a:lvl4pPr>
              <a:spcAft>
                <a:spcPts val="800"/>
              </a:spcAft>
              <a:defRPr sz="1400" baseline="0"/>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15"/>
          </p:nvPr>
        </p:nvSpPr>
        <p:spPr>
          <a:xfrm>
            <a:off x="6084367" y="1130300"/>
            <a:ext cx="2808807" cy="34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251999" y="252000"/>
            <a:ext cx="7056305" cy="879888"/>
          </a:xfrm>
        </p:spPr>
        <p:txBody>
          <a:bodyPr/>
          <a:lstStyle/>
          <a:p>
            <a:r>
              <a:rPr lang="en-US"/>
              <a:t>Click to edit Master title style</a:t>
            </a:r>
            <a:endParaRPr lang="en-GB"/>
          </a:p>
        </p:txBody>
      </p:sp>
    </p:spTree>
    <p:extLst>
      <p:ext uri="{BB962C8B-B14F-4D97-AF65-F5344CB8AC3E}">
        <p14:creationId xmlns:p14="http://schemas.microsoft.com/office/powerpoint/2010/main" val="292595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lay page wih intro line">
    <p:spTree>
      <p:nvGrpSpPr>
        <p:cNvPr id="1" name=""/>
        <p:cNvGrpSpPr/>
        <p:nvPr/>
      </p:nvGrpSpPr>
      <p:grpSpPr>
        <a:xfrm>
          <a:off x="0" y="0"/>
          <a:ext cx="0" cy="0"/>
          <a:chOff x="0" y="0"/>
          <a:chExt cx="0" cy="0"/>
        </a:xfrm>
      </p:grpSpPr>
      <p:sp>
        <p:nvSpPr>
          <p:cNvPr id="2" name="Title 1"/>
          <p:cNvSpPr>
            <a:spLocks noGrp="1"/>
          </p:cNvSpPr>
          <p:nvPr>
            <p:ph type="title"/>
          </p:nvPr>
        </p:nvSpPr>
        <p:spPr>
          <a:xfrm>
            <a:off x="251521" y="252000"/>
            <a:ext cx="7128792" cy="879888"/>
          </a:xfrm>
        </p:spPr>
        <p:txBody>
          <a:bodyPr/>
          <a:lstStyle/>
          <a:p>
            <a:r>
              <a:rPr lang="en-US"/>
              <a:t>Click to edit Master title style</a:t>
            </a:r>
            <a:endParaRPr lang="en-GB"/>
          </a:p>
        </p:txBody>
      </p:sp>
      <p:sp>
        <p:nvSpPr>
          <p:cNvPr id="4" name="Content Placeholder 3"/>
          <p:cNvSpPr>
            <a:spLocks noGrp="1"/>
          </p:cNvSpPr>
          <p:nvPr>
            <p:ph sz="quarter" idx="10"/>
          </p:nvPr>
        </p:nvSpPr>
        <p:spPr>
          <a:xfrm>
            <a:off x="250826" y="1650884"/>
            <a:ext cx="8641654"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1"/>
          </p:nvPr>
        </p:nvSpPr>
        <p:spPr>
          <a:xfrm>
            <a:off x="250825" y="1131888"/>
            <a:ext cx="8641655" cy="522000"/>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98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in text style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19" y="252000"/>
            <a:ext cx="7056785" cy="879888"/>
          </a:xfrm>
        </p:spPr>
        <p:txBody>
          <a:bodyPr/>
          <a:lstStyle/>
          <a:p>
            <a:r>
              <a:rPr lang="en-US"/>
              <a:t>Click to edit Master title style</a:t>
            </a:r>
            <a:endParaRPr lang="en-GB"/>
          </a:p>
        </p:txBody>
      </p:sp>
    </p:spTree>
    <p:extLst>
      <p:ext uri="{BB962C8B-B14F-4D97-AF65-F5344CB8AC3E}">
        <p14:creationId xmlns:p14="http://schemas.microsoft.com/office/powerpoint/2010/main" val="63558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250826"/>
            <a:ext cx="7129487" cy="881062"/>
          </a:xfrm>
          <a:prstGeom prst="rect">
            <a:avLst/>
          </a:prstGeom>
        </p:spPr>
        <p:txBody>
          <a:bodyPr vert="horz" lIns="0" tIns="0" rIns="0" bIns="0" rtlCol="0" anchor="t" anchorCtr="0">
            <a:normAutofit/>
          </a:bodyPr>
          <a:lstStyle/>
          <a:p>
            <a:r>
              <a:rPr lang="en-US"/>
              <a:t>Click to edit Master title style</a:t>
            </a:r>
            <a:endParaRPr lang="en-GB"/>
          </a:p>
        </p:txBody>
      </p:sp>
      <p:sp>
        <p:nvSpPr>
          <p:cNvPr id="7" name="Text Placeholder 6"/>
          <p:cNvSpPr>
            <a:spLocks noGrp="1"/>
          </p:cNvSpPr>
          <p:nvPr>
            <p:ph type="body" idx="1"/>
          </p:nvPr>
        </p:nvSpPr>
        <p:spPr>
          <a:xfrm>
            <a:off x="251520" y="1131888"/>
            <a:ext cx="8640960" cy="342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Box 10"/>
          <p:cNvSpPr txBox="1"/>
          <p:nvPr/>
        </p:nvSpPr>
        <p:spPr>
          <a:xfrm>
            <a:off x="7548563" y="4714239"/>
            <a:ext cx="1317625" cy="184666"/>
          </a:xfrm>
          <a:prstGeom prst="rect">
            <a:avLst/>
          </a:prstGeom>
          <a:noFill/>
        </p:spPr>
        <p:txBody>
          <a:bodyPr wrap="square" lIns="0" tIns="0" rIns="0" bIns="0" rtlCol="0">
            <a:spAutoFit/>
          </a:bodyPr>
          <a:lstStyle/>
          <a:p>
            <a:pPr algn="r"/>
            <a:fld id="{029F6C26-4F43-4EA0-BF09-EEA245A70A8E}" type="slidenum">
              <a:rPr lang="en-GB" sz="1200" smtClean="0"/>
              <a:pPr algn="r"/>
              <a:t>‹#›</a:t>
            </a:fld>
            <a:endParaRPr lang="en-GB" sz="1200"/>
          </a:p>
        </p:txBody>
      </p:sp>
      <p:pic>
        <p:nvPicPr>
          <p:cNvPr id="5" name="Picture 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679762" y="274935"/>
            <a:ext cx="1209468" cy="337046"/>
          </a:xfrm>
          <a:prstGeom prst="rect">
            <a:avLst/>
          </a:prstGeom>
        </p:spPr>
      </p:pic>
    </p:spTree>
    <p:extLst>
      <p:ext uri="{BB962C8B-B14F-4D97-AF65-F5344CB8AC3E}">
        <p14:creationId xmlns:p14="http://schemas.microsoft.com/office/powerpoint/2010/main" val="3733794187"/>
      </p:ext>
    </p:extLst>
  </p:cSld>
  <p:clrMap bg1="lt1" tx1="dk1" bg2="lt2" tx2="dk2" accent1="accent1" accent2="accent2" accent3="accent3" accent4="accent4" accent5="accent5" accent6="accent6" hlink="hlink" folHlink="folHlink"/>
  <p:sldLayoutIdLst>
    <p:sldLayoutId id="2147483680" r:id="rId1"/>
    <p:sldLayoutId id="2147483701"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709" r:id="rId20"/>
    <p:sldLayoutId id="2147483710" r:id="rId21"/>
    <p:sldLayoutId id="2147483711" r:id="rId22"/>
    <p:sldLayoutId id="2147483708" r:id="rId23"/>
    <p:sldLayoutId id="2147483712" r:id="rId24"/>
  </p:sldLayoutIdLst>
  <p:hf hdr="0" ftr="0"/>
  <p:txStyles>
    <p:titleStyle>
      <a:lvl1pPr algn="l" defTabSz="914400" rtl="0" eaLnBrk="1" latinLnBrk="0" hangingPunct="1">
        <a:lnSpc>
          <a:spcPct val="85000"/>
        </a:lnSpc>
        <a:spcBef>
          <a:spcPct val="0"/>
        </a:spcBef>
        <a:buNone/>
        <a:defRPr sz="2400" b="1" kern="1200" spc="-3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Tx/>
        <a:buNone/>
        <a:defRPr sz="2000" kern="1200" spc="-2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FontTx/>
        <a:buNone/>
        <a:defRPr sz="1600" b="1" kern="1200" spc="-20" baseline="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800"/>
        </a:spcAft>
        <a:buFont typeface="Arial" panose="020B0604020202020204" pitchFamily="34" charset="0"/>
        <a:buChar char="•"/>
        <a:defRPr sz="1600" kern="1200" spc="-20" baseline="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800"/>
        </a:spcAft>
        <a:buFont typeface="Arial" panose="020B0604020202020204" pitchFamily="34" charset="0"/>
        <a:buChar char="–"/>
        <a:defRPr sz="1400" kern="1200" spc="-20" baseline="0">
          <a:solidFill>
            <a:schemeClr val="tx1"/>
          </a:solidFill>
          <a:latin typeface="+mn-lt"/>
          <a:ea typeface="+mn-ea"/>
          <a:cs typeface="+mn-cs"/>
        </a:defRPr>
      </a:lvl4pPr>
      <a:lvl5pPr marL="540000" indent="-180000" algn="l" defTabSz="914400" rtl="0" eaLnBrk="1" latinLnBrk="0" hangingPunct="1">
        <a:lnSpc>
          <a:spcPct val="100000"/>
        </a:lnSpc>
        <a:spcBef>
          <a:spcPts val="0"/>
        </a:spcBef>
        <a:spcAft>
          <a:spcPts val="800"/>
        </a:spcAft>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284" y="675565"/>
            <a:ext cx="6385837" cy="815749"/>
          </a:xfrm>
        </p:spPr>
        <p:txBody>
          <a:bodyPr>
            <a:normAutofit fontScale="90000"/>
          </a:bodyPr>
          <a:lstStyle/>
          <a:p>
            <a:r>
              <a:rPr lang="en-GB" sz="4900" cap="none" dirty="0"/>
              <a:t>Energy Market Review </a:t>
            </a:r>
            <a:r>
              <a:rPr lang="en-GB" sz="4000" cap="none" dirty="0"/>
              <a:t>Oman</a:t>
            </a:r>
            <a:br>
              <a:rPr lang="en-GB" sz="4900" cap="none" dirty="0"/>
            </a:br>
            <a:endParaRPr lang="en-GB" sz="4900" cap="none" dirty="0"/>
          </a:p>
        </p:txBody>
      </p:sp>
    </p:spTree>
    <p:extLst>
      <p:ext uri="{BB962C8B-B14F-4D97-AF65-F5344CB8AC3E}">
        <p14:creationId xmlns:p14="http://schemas.microsoft.com/office/powerpoint/2010/main" val="124201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284" y="601134"/>
            <a:ext cx="6385837" cy="815749"/>
          </a:xfrm>
        </p:spPr>
        <p:txBody>
          <a:bodyPr>
            <a:normAutofit/>
          </a:bodyPr>
          <a:lstStyle/>
          <a:p>
            <a:r>
              <a:rPr lang="en-GB" sz="4900" cap="none" dirty="0"/>
              <a:t>Petrofac in Oman</a:t>
            </a:r>
          </a:p>
        </p:txBody>
      </p:sp>
    </p:spTree>
    <p:extLst>
      <p:ext uri="{BB962C8B-B14F-4D97-AF65-F5344CB8AC3E}">
        <p14:creationId xmlns:p14="http://schemas.microsoft.com/office/powerpoint/2010/main" val="238626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10B0-09CA-44DC-8768-87937FA7A7AB}"/>
              </a:ext>
            </a:extLst>
          </p:cNvPr>
          <p:cNvSpPr>
            <a:spLocks noGrp="1"/>
          </p:cNvSpPr>
          <p:nvPr>
            <p:ph type="title"/>
          </p:nvPr>
        </p:nvSpPr>
        <p:spPr>
          <a:xfrm>
            <a:off x="324000" y="360000"/>
            <a:ext cx="5203617" cy="459267"/>
          </a:xfrm>
        </p:spPr>
        <p:txBody>
          <a:bodyPr>
            <a:normAutofit/>
          </a:bodyPr>
          <a:lstStyle/>
          <a:p>
            <a:r>
              <a:rPr lang="en-US" sz="2200" spc="0"/>
              <a:t>A global leader in </a:t>
            </a:r>
            <a:r>
              <a:rPr lang="en-US" sz="2200" spc="0">
                <a:solidFill>
                  <a:srgbClr val="F26A22"/>
                </a:solidFill>
              </a:rPr>
              <a:t>energy services</a:t>
            </a:r>
          </a:p>
        </p:txBody>
      </p:sp>
      <p:sp>
        <p:nvSpPr>
          <p:cNvPr id="4" name="Rectangle 3">
            <a:extLst>
              <a:ext uri="{FF2B5EF4-FFF2-40B4-BE49-F238E27FC236}">
                <a16:creationId xmlns:a16="http://schemas.microsoft.com/office/drawing/2014/main" id="{B4D5EF7C-E5BF-4121-A624-8FD21742800B}"/>
              </a:ext>
            </a:extLst>
          </p:cNvPr>
          <p:cNvSpPr/>
          <p:nvPr/>
        </p:nvSpPr>
        <p:spPr>
          <a:xfrm>
            <a:off x="396000" y="3347413"/>
            <a:ext cx="1526844"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lnSpc>
                <a:spcPts val="1100"/>
              </a:lnSpc>
            </a:pPr>
            <a:endParaRPr lang="en-US" sz="850" b="0" i="0" u="none" strike="noStrike" baseline="0">
              <a:solidFill>
                <a:schemeClr val="tx1"/>
              </a:solidFill>
              <a:latin typeface="+mj-lt"/>
            </a:endParaRPr>
          </a:p>
          <a:p>
            <a:pPr>
              <a:lnSpc>
                <a:spcPts val="1100"/>
              </a:lnSpc>
            </a:pPr>
            <a:r>
              <a:rPr lang="en-US" sz="850" b="0" i="0" u="none" strike="noStrike" baseline="0">
                <a:solidFill>
                  <a:schemeClr val="tx1"/>
                </a:solidFill>
                <a:latin typeface="+mj-lt"/>
              </a:rPr>
              <a:t>From feasibility and conceptual studies, through front-end and detailed design, we think ahead and de-risk project delivery, putting an emphasis on constructability, operability, sustainability and longevity.</a:t>
            </a:r>
            <a:endParaRPr lang="en-US" sz="850">
              <a:solidFill>
                <a:schemeClr val="tx1"/>
              </a:solidFill>
              <a:latin typeface="+mj-lt"/>
            </a:endParaRPr>
          </a:p>
        </p:txBody>
      </p:sp>
      <p:sp>
        <p:nvSpPr>
          <p:cNvPr id="6" name="Rectangle 5">
            <a:extLst>
              <a:ext uri="{FF2B5EF4-FFF2-40B4-BE49-F238E27FC236}">
                <a16:creationId xmlns:a16="http://schemas.microsoft.com/office/drawing/2014/main" id="{C0A729F9-B880-47A2-BB53-70E06CABD341}"/>
              </a:ext>
            </a:extLst>
          </p:cNvPr>
          <p:cNvSpPr/>
          <p:nvPr/>
        </p:nvSpPr>
        <p:spPr>
          <a:xfrm>
            <a:off x="2098800" y="3347413"/>
            <a:ext cx="1355600"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100"/>
              </a:lnSpc>
            </a:pPr>
            <a:endParaRPr lang="en-US" sz="850">
              <a:solidFill>
                <a:schemeClr val="tx1"/>
              </a:solidFill>
              <a:latin typeface="+mj-lt"/>
            </a:endParaRPr>
          </a:p>
          <a:p>
            <a:pPr>
              <a:lnSpc>
                <a:spcPts val="1100"/>
              </a:lnSpc>
            </a:pPr>
            <a:r>
              <a:rPr lang="en-US" sz="850">
                <a:solidFill>
                  <a:schemeClr val="tx1"/>
                </a:solidFill>
                <a:latin typeface="+mj-lt"/>
              </a:rPr>
              <a:t>Operating safely and sustainably, and known for succeeding with challenging projects, we bring certainty in cost and delivery, and offer a choice of flexible commercial models.</a:t>
            </a:r>
          </a:p>
        </p:txBody>
      </p:sp>
      <p:sp>
        <p:nvSpPr>
          <p:cNvPr id="7" name="Rectangle 6">
            <a:extLst>
              <a:ext uri="{FF2B5EF4-FFF2-40B4-BE49-F238E27FC236}">
                <a16:creationId xmlns:a16="http://schemas.microsoft.com/office/drawing/2014/main" id="{30F7E0DC-C9A4-4AA8-8A14-BC8D68FA3D6B}"/>
              </a:ext>
            </a:extLst>
          </p:cNvPr>
          <p:cNvSpPr/>
          <p:nvPr/>
        </p:nvSpPr>
        <p:spPr>
          <a:xfrm>
            <a:off x="3832964" y="3347413"/>
            <a:ext cx="1453021"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endParaRPr lang="en-US" sz="890">
              <a:solidFill>
                <a:schemeClr val="tx1"/>
              </a:solidFill>
              <a:latin typeface="+mj-lt"/>
            </a:endParaRPr>
          </a:p>
          <a:p>
            <a:pPr>
              <a:lnSpc>
                <a:spcPts val="1100"/>
              </a:lnSpc>
            </a:pPr>
            <a:r>
              <a:rPr lang="en-US" sz="850">
                <a:solidFill>
                  <a:schemeClr val="tx1"/>
                </a:solidFill>
                <a:latin typeface="+mj-lt"/>
              </a:rPr>
              <a:t>From one-off assignments to fully managed solutions, we deploy digital technologies and develop new techniques to help you reduce costs, enhance productivity, and increase efficiency. </a:t>
            </a:r>
          </a:p>
        </p:txBody>
      </p:sp>
      <p:sp>
        <p:nvSpPr>
          <p:cNvPr id="8" name="Rectangle 7">
            <a:extLst>
              <a:ext uri="{FF2B5EF4-FFF2-40B4-BE49-F238E27FC236}">
                <a16:creationId xmlns:a16="http://schemas.microsoft.com/office/drawing/2014/main" id="{1FDC077E-3218-4378-8B7F-BC8273BD4834}"/>
              </a:ext>
            </a:extLst>
          </p:cNvPr>
          <p:cNvSpPr/>
          <p:nvPr/>
        </p:nvSpPr>
        <p:spPr>
          <a:xfrm>
            <a:off x="5561556" y="3347413"/>
            <a:ext cx="1443625"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endParaRPr lang="en-US" sz="890">
              <a:solidFill>
                <a:schemeClr val="tx1"/>
              </a:solidFill>
              <a:latin typeface="+mj-lt"/>
            </a:endParaRPr>
          </a:p>
          <a:p>
            <a:pPr>
              <a:lnSpc>
                <a:spcPts val="1100"/>
              </a:lnSpc>
            </a:pPr>
            <a:r>
              <a:rPr lang="en-US" sz="850">
                <a:solidFill>
                  <a:schemeClr val="tx1"/>
                </a:solidFill>
                <a:latin typeface="+mj-lt"/>
              </a:rPr>
              <a:t>From assessing capability needs, to creating tailored competency </a:t>
            </a:r>
            <a:r>
              <a:rPr lang="en-US" sz="850" err="1">
                <a:solidFill>
                  <a:schemeClr val="tx1"/>
                </a:solidFill>
                <a:latin typeface="+mj-lt"/>
              </a:rPr>
              <a:t>programmes</a:t>
            </a:r>
            <a:r>
              <a:rPr lang="en-US" sz="850">
                <a:solidFill>
                  <a:schemeClr val="tx1"/>
                </a:solidFill>
                <a:latin typeface="+mj-lt"/>
              </a:rPr>
              <a:t>, to building and managing training facilities, we help to develop engaged and capable workforces.</a:t>
            </a:r>
          </a:p>
        </p:txBody>
      </p:sp>
      <p:sp>
        <p:nvSpPr>
          <p:cNvPr id="9" name="Rectangle 8">
            <a:extLst>
              <a:ext uri="{FF2B5EF4-FFF2-40B4-BE49-F238E27FC236}">
                <a16:creationId xmlns:a16="http://schemas.microsoft.com/office/drawing/2014/main" id="{4901BF4B-1036-488A-B0F1-5D928908ACC5}"/>
              </a:ext>
            </a:extLst>
          </p:cNvPr>
          <p:cNvSpPr/>
          <p:nvPr/>
        </p:nvSpPr>
        <p:spPr>
          <a:xfrm>
            <a:off x="7280753" y="3347413"/>
            <a:ext cx="1342548"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endParaRPr lang="en-US" sz="890" dirty="0">
              <a:solidFill>
                <a:schemeClr val="tx1"/>
              </a:solidFill>
              <a:latin typeface="+mj-lt"/>
            </a:endParaRPr>
          </a:p>
          <a:p>
            <a:pPr>
              <a:lnSpc>
                <a:spcPts val="1100"/>
              </a:lnSpc>
            </a:pPr>
            <a:r>
              <a:rPr lang="en-US" sz="850" dirty="0">
                <a:solidFill>
                  <a:schemeClr val="tx1"/>
                </a:solidFill>
                <a:latin typeface="+mj-lt"/>
              </a:rPr>
              <a:t>We have the skills and know-how to extend production life cost-effectively, as well as enabling you to </a:t>
            </a:r>
            <a:r>
              <a:rPr lang="en-US" sz="850" dirty="0" err="1">
                <a:solidFill>
                  <a:schemeClr val="tx1"/>
                </a:solidFill>
                <a:latin typeface="+mj-lt"/>
              </a:rPr>
              <a:t>minimise</a:t>
            </a:r>
            <a:r>
              <a:rPr lang="en-US" sz="850">
                <a:solidFill>
                  <a:schemeClr val="tx1"/>
                </a:solidFill>
                <a:latin typeface="+mj-lt"/>
              </a:rPr>
              <a:t> your operating and abandonment expenditure.</a:t>
            </a:r>
          </a:p>
        </p:txBody>
      </p:sp>
      <p:sp>
        <p:nvSpPr>
          <p:cNvPr id="15" name="TextBox 14">
            <a:extLst>
              <a:ext uri="{FF2B5EF4-FFF2-40B4-BE49-F238E27FC236}">
                <a16:creationId xmlns:a16="http://schemas.microsoft.com/office/drawing/2014/main" id="{70414BEF-5F4F-4785-979B-745AF0C28DA4}"/>
              </a:ext>
            </a:extLst>
          </p:cNvPr>
          <p:cNvSpPr txBox="1"/>
          <p:nvPr/>
        </p:nvSpPr>
        <p:spPr>
          <a:xfrm>
            <a:off x="1208309" y="4642312"/>
            <a:ext cx="6426000" cy="307777"/>
          </a:xfrm>
          <a:prstGeom prst="rect">
            <a:avLst/>
          </a:prstGeom>
          <a:noFill/>
        </p:spPr>
        <p:txBody>
          <a:bodyPr wrap="square">
            <a:spAutoFit/>
          </a:bodyPr>
          <a:lstStyle/>
          <a:p>
            <a:pPr algn="ctr"/>
            <a:r>
              <a:rPr lang="en-GB" sz="1400" b="1" i="0" dirty="0">
                <a:solidFill>
                  <a:schemeClr val="accent5"/>
                </a:solidFill>
                <a:effectLst/>
                <a:latin typeface="HelveticaNeueCyr"/>
              </a:rPr>
              <a:t>We help our clients meet the world’s evolving energy needs</a:t>
            </a:r>
            <a:endParaRPr lang="en-US" sz="1400" b="1" dirty="0">
              <a:solidFill>
                <a:schemeClr val="accent5"/>
              </a:solidFill>
            </a:endParaRPr>
          </a:p>
        </p:txBody>
      </p:sp>
      <p:sp>
        <p:nvSpPr>
          <p:cNvPr id="3" name="Content Placeholder 2">
            <a:extLst>
              <a:ext uri="{FF2B5EF4-FFF2-40B4-BE49-F238E27FC236}">
                <a16:creationId xmlns:a16="http://schemas.microsoft.com/office/drawing/2014/main" id="{757B531D-C9BA-4C59-9192-EC0D60119D72}"/>
              </a:ext>
            </a:extLst>
          </p:cNvPr>
          <p:cNvSpPr>
            <a:spLocks noGrp="1"/>
          </p:cNvSpPr>
          <p:nvPr>
            <p:ph idx="1"/>
          </p:nvPr>
        </p:nvSpPr>
        <p:spPr>
          <a:xfrm>
            <a:off x="324000" y="748938"/>
            <a:ext cx="4730321" cy="607866"/>
          </a:xfrm>
        </p:spPr>
        <p:txBody>
          <a:bodyPr/>
          <a:lstStyle/>
          <a:p>
            <a:pPr>
              <a:lnSpc>
                <a:spcPts val="1400"/>
              </a:lnSpc>
            </a:pPr>
            <a:r>
              <a:rPr lang="en-US" sz="1200" b="1" i="0" spc="0">
                <a:solidFill>
                  <a:srgbClr val="000000"/>
                </a:solidFill>
                <a:effectLst/>
                <a:latin typeface="+mj-lt"/>
              </a:rPr>
              <a:t>For more than four decades we’ve been serving clients across the globe, designing, building and operating onshore and offshore facilities, and training the people who support them.</a:t>
            </a:r>
            <a:endParaRPr lang="en-US" sz="1200" b="1" spc="0">
              <a:latin typeface="+mj-lt"/>
            </a:endParaRPr>
          </a:p>
        </p:txBody>
      </p:sp>
      <p:pic>
        <p:nvPicPr>
          <p:cNvPr id="10" name="Picture 9">
            <a:extLst>
              <a:ext uri="{FF2B5EF4-FFF2-40B4-BE49-F238E27FC236}">
                <a16:creationId xmlns:a16="http://schemas.microsoft.com/office/drawing/2014/main" id="{07ED9B35-8225-446B-B7FB-6BD66700401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1520" y="1266162"/>
            <a:ext cx="8784976" cy="2185207"/>
          </a:xfrm>
          <a:prstGeom prst="rect">
            <a:avLst/>
          </a:prstGeom>
        </p:spPr>
      </p:pic>
    </p:spTree>
    <p:extLst>
      <p:ext uri="{BB962C8B-B14F-4D97-AF65-F5344CB8AC3E}">
        <p14:creationId xmlns:p14="http://schemas.microsoft.com/office/powerpoint/2010/main" val="6571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6256" y="317700"/>
            <a:ext cx="5420598" cy="448043"/>
          </a:xfrm>
          <a:prstGeom prst="rect">
            <a:avLst/>
          </a:prstGeom>
          <a:noFill/>
        </p:spPr>
        <p:txBody>
          <a:bodyPr anchor="ctr">
            <a:noAutofit/>
          </a:bodyPr>
          <a:lstStyle>
            <a:lvl1pPr algn="l" defTabSz="914400" rtl="0" eaLnBrk="1" latinLnBrk="0" hangingPunct="1">
              <a:lnSpc>
                <a:spcPct val="85000"/>
              </a:lnSpc>
              <a:spcBef>
                <a:spcPct val="0"/>
              </a:spcBef>
              <a:buNone/>
              <a:defRPr sz="2400" b="1" kern="1200" spc="-30" baseline="0">
                <a:solidFill>
                  <a:schemeClr val="tx1"/>
                </a:solidFill>
                <a:latin typeface="+mj-lt"/>
                <a:ea typeface="+mj-ea"/>
                <a:cs typeface="+mj-cs"/>
              </a:defRPr>
            </a:lvl1pPr>
          </a:lstStyle>
          <a:p>
            <a:pPr defTabSz="685783">
              <a:lnSpc>
                <a:spcPct val="100000"/>
              </a:lnSpc>
              <a:spcBef>
                <a:spcPts val="450"/>
              </a:spcBef>
              <a:spcAft>
                <a:spcPts val="450"/>
              </a:spcAft>
              <a:defRPr/>
            </a:pPr>
            <a:r>
              <a:rPr lang="en-GB" sz="1800" spc="-23" dirty="0"/>
              <a:t>Petrofac in Oman - Snapshot</a:t>
            </a:r>
            <a:endParaRPr lang="en-US" sz="1800" spc="-23" dirty="0">
              <a:solidFill>
                <a:srgbClr val="0070C0"/>
              </a:solidFill>
            </a:endParaRPr>
          </a:p>
        </p:txBody>
      </p:sp>
      <p:sp>
        <p:nvSpPr>
          <p:cNvPr id="5" name="Rectangle 4"/>
          <p:cNvSpPr/>
          <p:nvPr/>
        </p:nvSpPr>
        <p:spPr>
          <a:xfrm>
            <a:off x="3330859" y="864313"/>
            <a:ext cx="2482280" cy="938953"/>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33 years in Sultanate</a:t>
            </a:r>
          </a:p>
          <a:p>
            <a:pPr algn="ctr"/>
            <a:r>
              <a:rPr lang="en-US" sz="1200" dirty="0"/>
              <a:t>First EPC project in 1988 – </a:t>
            </a:r>
            <a:r>
              <a:rPr lang="en-US" sz="1200" dirty="0" err="1"/>
              <a:t>Safah</a:t>
            </a:r>
            <a:r>
              <a:rPr lang="en-US" sz="1200" dirty="0"/>
              <a:t> Crude project (Oxy)</a:t>
            </a:r>
          </a:p>
        </p:txBody>
      </p:sp>
      <p:sp>
        <p:nvSpPr>
          <p:cNvPr id="6" name="Rectangle 5"/>
          <p:cNvSpPr/>
          <p:nvPr/>
        </p:nvSpPr>
        <p:spPr>
          <a:xfrm>
            <a:off x="6228185" y="878417"/>
            <a:ext cx="2446275" cy="938953"/>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spcAft>
                <a:spcPts val="225"/>
              </a:spcAft>
            </a:pPr>
            <a:r>
              <a:rPr lang="en-US" sz="1200" b="1" dirty="0">
                <a:solidFill>
                  <a:schemeClr val="bg1"/>
                </a:solidFill>
                <a:ea typeface="Arial"/>
                <a:cs typeface="Arial"/>
                <a:sym typeface="Arial"/>
              </a:rPr>
              <a:t>More than 15 EPC / EPCm projects </a:t>
            </a:r>
            <a:br>
              <a:rPr lang="en-US" sz="1200" dirty="0">
                <a:solidFill>
                  <a:schemeClr val="bg1"/>
                </a:solidFill>
                <a:ea typeface="Arial"/>
                <a:cs typeface="Arial"/>
                <a:sym typeface="Arial"/>
              </a:rPr>
            </a:br>
            <a:r>
              <a:rPr lang="en-US" sz="1200" dirty="0">
                <a:solidFill>
                  <a:schemeClr val="bg1"/>
                </a:solidFill>
                <a:ea typeface="Arial"/>
                <a:cs typeface="Arial"/>
                <a:sym typeface="Arial"/>
              </a:rPr>
              <a:t>All elements of Petrofac’s service capability deployed in country</a:t>
            </a:r>
          </a:p>
        </p:txBody>
      </p:sp>
      <p:sp>
        <p:nvSpPr>
          <p:cNvPr id="8" name="Rectangle 7"/>
          <p:cNvSpPr/>
          <p:nvPr/>
        </p:nvSpPr>
        <p:spPr>
          <a:xfrm>
            <a:off x="469538" y="3717663"/>
            <a:ext cx="3848019" cy="1106430"/>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spcAft>
                <a:spcPts val="225"/>
              </a:spcAft>
            </a:pPr>
            <a:r>
              <a:rPr lang="en-US" sz="1200" b="1" dirty="0">
                <a:solidFill>
                  <a:schemeClr val="bg1"/>
                </a:solidFill>
                <a:ea typeface="Arial"/>
                <a:cs typeface="Arial"/>
                <a:sym typeface="Arial"/>
              </a:rPr>
              <a:t>ICV</a:t>
            </a:r>
          </a:p>
          <a:p>
            <a:pPr algn="ctr">
              <a:spcBef>
                <a:spcPts val="450"/>
              </a:spcBef>
              <a:spcAft>
                <a:spcPts val="225"/>
              </a:spcAft>
            </a:pPr>
            <a:endParaRPr lang="en-US" sz="1200" b="1" dirty="0">
              <a:solidFill>
                <a:schemeClr val="bg1"/>
              </a:solidFill>
              <a:ea typeface="Arial"/>
              <a:cs typeface="Arial"/>
              <a:sym typeface="Arial"/>
            </a:endParaRPr>
          </a:p>
          <a:p>
            <a:pPr algn="ctr">
              <a:spcBef>
                <a:spcPts val="450"/>
              </a:spcBef>
              <a:spcAft>
                <a:spcPts val="225"/>
              </a:spcAft>
            </a:pPr>
            <a:r>
              <a:rPr lang="en-US" sz="1200" b="1" dirty="0" err="1">
                <a:solidFill>
                  <a:schemeClr val="bg1"/>
                </a:solidFill>
                <a:ea typeface="Arial"/>
                <a:cs typeface="Arial"/>
                <a:sym typeface="Arial"/>
              </a:rPr>
              <a:t>Omanization</a:t>
            </a:r>
            <a:r>
              <a:rPr lang="en-US" sz="1200" b="1" dirty="0">
                <a:solidFill>
                  <a:schemeClr val="bg1"/>
                </a:solidFill>
                <a:ea typeface="Arial"/>
                <a:cs typeface="Arial"/>
                <a:sym typeface="Arial"/>
              </a:rPr>
              <a:t> &gt; 45</a:t>
            </a:r>
            <a:r>
              <a:rPr lang="en-US" sz="1200" b="1" dirty="0">
                <a:solidFill>
                  <a:schemeClr val="bg1"/>
                </a:solidFill>
                <a:cs typeface="Arial"/>
                <a:sym typeface="Arial"/>
              </a:rPr>
              <a:t>%</a:t>
            </a:r>
          </a:p>
          <a:p>
            <a:pPr algn="ctr">
              <a:spcBef>
                <a:spcPts val="450"/>
              </a:spcBef>
              <a:spcAft>
                <a:spcPts val="225"/>
              </a:spcAft>
            </a:pPr>
            <a:r>
              <a:rPr lang="en-GB" sz="1200" b="1" dirty="0">
                <a:latin typeface="Arial" panose="020B0604020202020204" pitchFamily="34" charset="0"/>
                <a:ea typeface="Times New Roman" panose="02020603050405020304" pitchFamily="18" charset="0"/>
              </a:rPr>
              <a:t>Petrofac’s has spent on local companies approx. USD 3.7 billion</a:t>
            </a:r>
            <a:endParaRPr lang="en-US" sz="1200" b="1" dirty="0">
              <a:latin typeface="Arial" panose="020B0604020202020204" pitchFamily="34" charset="0"/>
              <a:ea typeface="Times New Roman" panose="02020603050405020304" pitchFamily="18" charset="0"/>
            </a:endParaRPr>
          </a:p>
          <a:p>
            <a:pPr algn="ctr">
              <a:spcBef>
                <a:spcPts val="450"/>
              </a:spcBef>
              <a:spcAft>
                <a:spcPts val="225"/>
              </a:spcAft>
            </a:pPr>
            <a:r>
              <a:rPr lang="en-US" sz="1200" b="1" dirty="0">
                <a:solidFill>
                  <a:schemeClr val="bg1"/>
                </a:solidFill>
                <a:cs typeface="Arial"/>
                <a:sym typeface="Arial"/>
              </a:rPr>
              <a:t> </a:t>
            </a:r>
            <a:endParaRPr lang="en-US" sz="1200" b="1" dirty="0">
              <a:solidFill>
                <a:schemeClr val="bg1"/>
              </a:solidFill>
              <a:ea typeface="Arial"/>
              <a:cs typeface="Arial"/>
              <a:sym typeface="Arial"/>
            </a:endParaRPr>
          </a:p>
          <a:p>
            <a:pPr algn="ctr">
              <a:spcBef>
                <a:spcPts val="450"/>
              </a:spcBef>
              <a:spcAft>
                <a:spcPts val="225"/>
              </a:spcAft>
            </a:pPr>
            <a:endParaRPr lang="en-US" sz="1200" dirty="0">
              <a:solidFill>
                <a:schemeClr val="bg1"/>
              </a:solidFill>
              <a:ea typeface="Arial"/>
              <a:cs typeface="Arial"/>
              <a:sym typeface="Arial"/>
            </a:endParaRPr>
          </a:p>
        </p:txBody>
      </p:sp>
      <p:sp>
        <p:nvSpPr>
          <p:cNvPr id="9" name="Rectangle 8"/>
          <p:cNvSpPr/>
          <p:nvPr/>
        </p:nvSpPr>
        <p:spPr>
          <a:xfrm>
            <a:off x="469540" y="1924249"/>
            <a:ext cx="8222138" cy="514384"/>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spcAft>
                <a:spcPts val="225"/>
              </a:spcAft>
            </a:pPr>
            <a:r>
              <a:rPr lang="en-US" sz="1200" b="1" dirty="0">
                <a:solidFill>
                  <a:schemeClr val="bg1"/>
                </a:solidFill>
              </a:rPr>
              <a:t>Supported Clients to arrange UKEF led ECA financing for Duqm project </a:t>
            </a:r>
            <a:br>
              <a:rPr lang="en-US" sz="1200" dirty="0">
                <a:solidFill>
                  <a:schemeClr val="bg1"/>
                </a:solidFill>
              </a:rPr>
            </a:br>
            <a:r>
              <a:rPr lang="en-US" sz="1200" dirty="0">
                <a:solidFill>
                  <a:schemeClr val="bg1"/>
                </a:solidFill>
              </a:rPr>
              <a:t>Suhar Refinery also ran through ECA finance mode</a:t>
            </a:r>
          </a:p>
        </p:txBody>
      </p:sp>
      <p:sp>
        <p:nvSpPr>
          <p:cNvPr id="11" name="Rectangle 10"/>
          <p:cNvSpPr/>
          <p:nvPr/>
        </p:nvSpPr>
        <p:spPr>
          <a:xfrm>
            <a:off x="469539" y="872622"/>
            <a:ext cx="2446275" cy="930644"/>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spcAft>
                <a:spcPts val="225"/>
              </a:spcAft>
              <a:buClr>
                <a:schemeClr val="dk1"/>
              </a:buClr>
              <a:buSzPts val="1800"/>
            </a:pPr>
            <a:r>
              <a:rPr lang="en-US" sz="1200" b="1" dirty="0">
                <a:solidFill>
                  <a:schemeClr val="bg1"/>
                </a:solidFill>
                <a:cs typeface="Arial"/>
                <a:sym typeface="Arial"/>
              </a:rPr>
              <a:t>Legal Entity: Petrofac </a:t>
            </a:r>
            <a:r>
              <a:rPr lang="en-US" sz="1200" b="1" dirty="0">
                <a:solidFill>
                  <a:schemeClr val="bg1"/>
                </a:solidFill>
              </a:rPr>
              <a:t>E&amp;C Oman LLC</a:t>
            </a:r>
            <a:endParaRPr lang="en-US" sz="1200" b="1" dirty="0">
              <a:solidFill>
                <a:schemeClr val="tx1"/>
              </a:solidFill>
            </a:endParaRPr>
          </a:p>
        </p:txBody>
      </p:sp>
      <p:sp>
        <p:nvSpPr>
          <p:cNvPr id="12" name="Rectangle 11"/>
          <p:cNvSpPr/>
          <p:nvPr/>
        </p:nvSpPr>
        <p:spPr>
          <a:xfrm>
            <a:off x="4454200" y="3686083"/>
            <a:ext cx="4220261" cy="1106430"/>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spcAft>
                <a:spcPts val="225"/>
              </a:spcAft>
            </a:pPr>
            <a:r>
              <a:rPr lang="en-GB" sz="1200" b="1" dirty="0">
                <a:solidFill>
                  <a:schemeClr val="bg1"/>
                </a:solidFill>
              </a:rPr>
              <a:t>Takatuf Petrofac Oman </a:t>
            </a:r>
          </a:p>
          <a:p>
            <a:pPr algn="ctr">
              <a:spcBef>
                <a:spcPts val="450"/>
              </a:spcBef>
              <a:spcAft>
                <a:spcPts val="225"/>
              </a:spcAft>
            </a:pPr>
            <a:r>
              <a:rPr lang="en-GB" sz="1200" b="1" dirty="0">
                <a:solidFill>
                  <a:schemeClr val="bg1"/>
                </a:solidFill>
              </a:rPr>
              <a:t>US$30 million investment</a:t>
            </a:r>
            <a:br>
              <a:rPr lang="en-GB" sz="1200" dirty="0">
                <a:solidFill>
                  <a:schemeClr val="bg1"/>
                </a:solidFill>
              </a:rPr>
            </a:br>
            <a:r>
              <a:rPr lang="en-GB" sz="1200" dirty="0">
                <a:solidFill>
                  <a:schemeClr val="bg1"/>
                </a:solidFill>
              </a:rPr>
              <a:t>Cutting edge technical training facility opened in April 2018</a:t>
            </a:r>
          </a:p>
        </p:txBody>
      </p:sp>
      <p:sp>
        <p:nvSpPr>
          <p:cNvPr id="10" name="Rectangle 9">
            <a:extLst>
              <a:ext uri="{FF2B5EF4-FFF2-40B4-BE49-F238E27FC236}">
                <a16:creationId xmlns:a16="http://schemas.microsoft.com/office/drawing/2014/main" id="{9D403455-B8BB-4D56-A6ED-9597EC617126}"/>
              </a:ext>
            </a:extLst>
          </p:cNvPr>
          <p:cNvSpPr/>
          <p:nvPr/>
        </p:nvSpPr>
        <p:spPr>
          <a:xfrm>
            <a:off x="469540" y="2545512"/>
            <a:ext cx="3905864" cy="1003622"/>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spcAft>
                <a:spcPts val="225"/>
              </a:spcAft>
            </a:pPr>
            <a:r>
              <a:rPr lang="en-US" sz="1200" b="1" dirty="0">
                <a:solidFill>
                  <a:schemeClr val="bg1"/>
                </a:solidFill>
              </a:rPr>
              <a:t>Strong partnership with PDO and OQ in different projects and working closely  with other partners in Oman such as Shell, BP and OLNG</a:t>
            </a:r>
          </a:p>
        </p:txBody>
      </p:sp>
      <p:sp>
        <p:nvSpPr>
          <p:cNvPr id="13" name="Rectangle 12">
            <a:extLst>
              <a:ext uri="{FF2B5EF4-FFF2-40B4-BE49-F238E27FC236}">
                <a16:creationId xmlns:a16="http://schemas.microsoft.com/office/drawing/2014/main" id="{030F5CF5-B11D-45E3-B27A-5256CF481C62}"/>
              </a:ext>
            </a:extLst>
          </p:cNvPr>
          <p:cNvSpPr/>
          <p:nvPr/>
        </p:nvSpPr>
        <p:spPr>
          <a:xfrm>
            <a:off x="4471417" y="2545512"/>
            <a:ext cx="4220261" cy="1033692"/>
          </a:xfrm>
          <a:prstGeom prst="rect">
            <a:avLst/>
          </a:prstGeom>
          <a:solidFill>
            <a:srgbClr val="F26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spcAft>
                <a:spcPts val="225"/>
              </a:spcAft>
            </a:pPr>
            <a:r>
              <a:rPr lang="en-US" sz="1200" b="1" dirty="0">
                <a:solidFill>
                  <a:schemeClr val="bg1"/>
                </a:solidFill>
              </a:rPr>
              <a:t>Supporting local Omani construction companies </a:t>
            </a:r>
          </a:p>
          <a:p>
            <a:pPr algn="ctr">
              <a:spcBef>
                <a:spcPts val="450"/>
              </a:spcBef>
              <a:spcAft>
                <a:spcPts val="225"/>
              </a:spcAft>
            </a:pPr>
            <a:r>
              <a:rPr lang="en-US" sz="1200" b="1" dirty="0">
                <a:solidFill>
                  <a:schemeClr val="bg1"/>
                </a:solidFill>
              </a:rPr>
              <a:t>(</a:t>
            </a:r>
            <a:r>
              <a:rPr lang="en-US" sz="1200" b="1" dirty="0" err="1">
                <a:solidFill>
                  <a:schemeClr val="bg1"/>
                </a:solidFill>
              </a:rPr>
              <a:t>Towell</a:t>
            </a:r>
            <a:r>
              <a:rPr lang="en-US" sz="1200" b="1" dirty="0">
                <a:solidFill>
                  <a:schemeClr val="bg1"/>
                </a:solidFill>
              </a:rPr>
              <a:t>, GPS, Al Turkey, </a:t>
            </a:r>
            <a:r>
              <a:rPr lang="en-US" sz="1200" b="1" dirty="0" err="1">
                <a:solidFill>
                  <a:schemeClr val="bg1"/>
                </a:solidFill>
              </a:rPr>
              <a:t>alHassan</a:t>
            </a:r>
            <a:r>
              <a:rPr lang="en-US" sz="1200" b="1" dirty="0">
                <a:solidFill>
                  <a:schemeClr val="bg1"/>
                </a:solidFill>
              </a:rPr>
              <a:t>, others) </a:t>
            </a:r>
          </a:p>
        </p:txBody>
      </p:sp>
    </p:spTree>
    <p:extLst>
      <p:ext uri="{BB962C8B-B14F-4D97-AF65-F5344CB8AC3E}">
        <p14:creationId xmlns:p14="http://schemas.microsoft.com/office/powerpoint/2010/main" val="71536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3D5ED6-0AC7-4722-A37D-06F55E851264}"/>
              </a:ext>
            </a:extLst>
          </p:cNvPr>
          <p:cNvGrpSpPr/>
          <p:nvPr/>
        </p:nvGrpSpPr>
        <p:grpSpPr>
          <a:xfrm>
            <a:off x="435212" y="615780"/>
            <a:ext cx="7375259" cy="4080562"/>
            <a:chOff x="323528" y="699541"/>
            <a:chExt cx="7375259" cy="4080562"/>
          </a:xfrm>
        </p:grpSpPr>
        <p:pic>
          <p:nvPicPr>
            <p:cNvPr id="3" name="Picture 2">
              <a:extLst>
                <a:ext uri="{FF2B5EF4-FFF2-40B4-BE49-F238E27FC236}">
                  <a16:creationId xmlns:a16="http://schemas.microsoft.com/office/drawing/2014/main" id="{5540A3C0-CEB1-4265-AD7A-81D7FDAD56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528" y="699541"/>
              <a:ext cx="6979144" cy="4071937"/>
            </a:xfrm>
            <a:prstGeom prst="rect">
              <a:avLst/>
            </a:prstGeom>
          </p:spPr>
        </p:pic>
        <p:grpSp>
          <p:nvGrpSpPr>
            <p:cNvPr id="7" name="Group 6">
              <a:extLst>
                <a:ext uri="{FF2B5EF4-FFF2-40B4-BE49-F238E27FC236}">
                  <a16:creationId xmlns:a16="http://schemas.microsoft.com/office/drawing/2014/main" id="{1F230EE3-81D0-4E64-A697-47A6D7227FB7}"/>
                </a:ext>
              </a:extLst>
            </p:cNvPr>
            <p:cNvGrpSpPr/>
            <p:nvPr/>
          </p:nvGrpSpPr>
          <p:grpSpPr>
            <a:xfrm>
              <a:off x="2530137" y="963041"/>
              <a:ext cx="1541291" cy="85725"/>
              <a:chOff x="3503735" y="811530"/>
              <a:chExt cx="2055055" cy="114300"/>
            </a:xfrm>
          </p:grpSpPr>
          <p:sp>
            <p:nvSpPr>
              <p:cNvPr id="2" name="Oval 1">
                <a:extLst>
                  <a:ext uri="{FF2B5EF4-FFF2-40B4-BE49-F238E27FC236}">
                    <a16:creationId xmlns:a16="http://schemas.microsoft.com/office/drawing/2014/main" id="{C1CA9CB5-019F-40EC-A61B-2AB6D5289560}"/>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33BE3248-6C6D-4A15-9AF9-61BF85F3C419}"/>
                  </a:ext>
                </a:extLst>
              </p:cNvPr>
              <p:cNvCxnSpPr>
                <a:cxnSpLocks/>
                <a:stCxn id="2" idx="2"/>
              </p:cNvCxnSpPr>
              <p:nvPr/>
            </p:nvCxnSpPr>
            <p:spPr>
              <a:xfrm flipH="1">
                <a:off x="3503735" y="868680"/>
                <a:ext cx="1940755"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DD748D1A-41C1-40B5-8BD2-4B7AA6497B3D}"/>
                </a:ext>
              </a:extLst>
            </p:cNvPr>
            <p:cNvSpPr txBox="1"/>
            <p:nvPr/>
          </p:nvSpPr>
          <p:spPr>
            <a:xfrm>
              <a:off x="2472766" y="1005746"/>
              <a:ext cx="1455566" cy="819455"/>
            </a:xfrm>
            <a:prstGeom prst="rect">
              <a:avLst/>
            </a:prstGeom>
            <a:noFill/>
          </p:spPr>
          <p:txBody>
            <a:bodyPr wrap="square" rtlCol="0">
              <a:spAutoFit/>
            </a:bodyPr>
            <a:lstStyle/>
            <a:p>
              <a:r>
                <a:rPr lang="en-US" sz="675" b="1" dirty="0">
                  <a:latin typeface="Arial" panose="020B0604020202020204" pitchFamily="34" charset="0"/>
                  <a:cs typeface="Arial" panose="020B0604020202020204" pitchFamily="34" charset="0"/>
                </a:rPr>
                <a:t>ABB and Musandam Gas Plants (2013)</a:t>
              </a:r>
            </a:p>
            <a:p>
              <a:r>
                <a:rPr lang="en-US" sz="675" dirty="0">
                  <a:latin typeface="Arial" panose="020B0604020202020204" pitchFamily="34" charset="0"/>
                  <a:cs typeface="Arial" panose="020B0604020202020204" pitchFamily="34" charset="0"/>
                </a:rPr>
                <a:t>O&amp;M</a:t>
              </a:r>
            </a:p>
            <a:p>
              <a:r>
                <a:rPr lang="en-US" sz="675" b="1" dirty="0">
                  <a:solidFill>
                    <a:srgbClr val="FF0000"/>
                  </a:solidFill>
                  <a:latin typeface="Arial" panose="020B0604020202020204" pitchFamily="34" charset="0"/>
                  <a:cs typeface="Arial" panose="020B0604020202020204" pitchFamily="34" charset="0"/>
                </a:rPr>
                <a:t>ICV: $25M</a:t>
              </a:r>
            </a:p>
            <a:p>
              <a:r>
                <a:rPr lang="en-US" sz="675" dirty="0">
                  <a:latin typeface="Arial" panose="020B0604020202020204" pitchFamily="34" charset="0"/>
                  <a:cs typeface="Arial" panose="020B0604020202020204" pitchFamily="34" charset="0"/>
                </a:rPr>
                <a:t>OOCEP</a:t>
              </a:r>
            </a:p>
            <a:p>
              <a:endParaRPr lang="en-US" sz="675" dirty="0">
                <a:latin typeface="Arial" panose="020B0604020202020204" pitchFamily="34" charset="0"/>
                <a:cs typeface="Arial" panose="020B0604020202020204" pitchFamily="34" charset="0"/>
              </a:endParaRPr>
            </a:p>
            <a:p>
              <a:endParaRPr lang="en-US" sz="675"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93F44DA-D4E3-470F-A828-50FA8FA496D3}"/>
                </a:ext>
              </a:extLst>
            </p:cNvPr>
            <p:cNvGrpSpPr/>
            <p:nvPr/>
          </p:nvGrpSpPr>
          <p:grpSpPr>
            <a:xfrm>
              <a:off x="928507" y="1995792"/>
              <a:ext cx="3186552" cy="85725"/>
              <a:chOff x="1310054" y="811530"/>
              <a:chExt cx="4248736" cy="114300"/>
            </a:xfrm>
          </p:grpSpPr>
          <p:sp>
            <p:nvSpPr>
              <p:cNvPr id="12" name="Oval 11">
                <a:extLst>
                  <a:ext uri="{FF2B5EF4-FFF2-40B4-BE49-F238E27FC236}">
                    <a16:creationId xmlns:a16="http://schemas.microsoft.com/office/drawing/2014/main" id="{C1964F91-F889-4B65-A94A-10D4C0BC4E6A}"/>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13" name="Straight Connector 12">
                <a:extLst>
                  <a:ext uri="{FF2B5EF4-FFF2-40B4-BE49-F238E27FC236}">
                    <a16:creationId xmlns:a16="http://schemas.microsoft.com/office/drawing/2014/main" id="{8251333F-9216-43F5-B2C5-887BB4EFAC56}"/>
                  </a:ext>
                </a:extLst>
              </p:cNvPr>
              <p:cNvCxnSpPr>
                <a:cxnSpLocks/>
                <a:stCxn id="12" idx="2"/>
              </p:cNvCxnSpPr>
              <p:nvPr/>
            </p:nvCxnSpPr>
            <p:spPr>
              <a:xfrm flipH="1">
                <a:off x="1310054" y="868680"/>
                <a:ext cx="413443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547319FD-9AD1-4887-9C6F-02C0642D1CCD}"/>
                </a:ext>
              </a:extLst>
            </p:cNvPr>
            <p:cNvSpPr txBox="1"/>
            <p:nvPr/>
          </p:nvSpPr>
          <p:spPr>
            <a:xfrm>
              <a:off x="2107813" y="2273528"/>
              <a:ext cx="1429843" cy="1338828"/>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Khazzan</a:t>
              </a:r>
              <a:r>
                <a:rPr lang="en-US" sz="675" b="1" dirty="0">
                  <a:latin typeface="Arial" panose="020B0604020202020204" pitchFamily="34" charset="0"/>
                  <a:cs typeface="Arial" panose="020B0604020202020204" pitchFamily="34" charset="0"/>
                </a:rPr>
                <a:t> Central Processing Facility (2014)</a:t>
              </a:r>
            </a:p>
            <a:p>
              <a:r>
                <a:rPr lang="en-US" sz="675" dirty="0">
                  <a:latin typeface="Arial" panose="020B0604020202020204" pitchFamily="34" charset="0"/>
                  <a:cs typeface="Arial" panose="020B0604020202020204" pitchFamily="34" charset="0"/>
                </a:rPr>
                <a:t>EPC  LS Convertible</a:t>
              </a:r>
            </a:p>
            <a:p>
              <a:r>
                <a:rPr lang="en-US" sz="675" b="1" dirty="0">
                  <a:solidFill>
                    <a:srgbClr val="FF0000"/>
                  </a:solidFill>
                  <a:latin typeface="Arial" panose="020B0604020202020204" pitchFamily="34" charset="0"/>
                  <a:cs typeface="Arial" panose="020B0604020202020204" pitchFamily="34" charset="0"/>
                </a:rPr>
                <a:t>ICV: $398M</a:t>
              </a:r>
            </a:p>
            <a:p>
              <a:r>
                <a:rPr lang="en-US" sz="675" dirty="0">
                  <a:latin typeface="Arial" panose="020B0604020202020204" pitchFamily="34" charset="0"/>
                  <a:cs typeface="Arial" panose="020B0604020202020204" pitchFamily="34" charset="0"/>
                </a:rPr>
                <a:t>BP</a:t>
              </a:r>
            </a:p>
            <a:p>
              <a:endParaRPr lang="en-US" sz="675" dirty="0">
                <a:latin typeface="Arial" panose="020B0604020202020204" pitchFamily="34" charset="0"/>
                <a:cs typeface="Arial" panose="020B0604020202020204" pitchFamily="34" charset="0"/>
              </a:endParaRPr>
            </a:p>
            <a:p>
              <a:r>
                <a:rPr lang="en-US" sz="675" b="1" dirty="0" err="1">
                  <a:latin typeface="Arial" panose="020B0604020202020204" pitchFamily="34" charset="0"/>
                  <a:cs typeface="Arial" panose="020B0604020202020204" pitchFamily="34" charset="0"/>
                </a:rPr>
                <a:t>Khazzan</a:t>
              </a:r>
              <a:r>
                <a:rPr lang="en-US" sz="675" b="1" dirty="0">
                  <a:latin typeface="Arial" panose="020B0604020202020204" pitchFamily="34" charset="0"/>
                  <a:cs typeface="Arial" panose="020B0604020202020204" pitchFamily="34" charset="0"/>
                </a:rPr>
                <a:t> Phase II – </a:t>
              </a:r>
              <a:r>
                <a:rPr lang="en-US" sz="675" b="1" dirty="0" err="1">
                  <a:latin typeface="Arial" panose="020B0604020202020204" pitchFamily="34" charset="0"/>
                  <a:cs typeface="Arial" panose="020B0604020202020204" pitchFamily="34" charset="0"/>
                </a:rPr>
                <a:t>Ghazeer</a:t>
              </a:r>
              <a:r>
                <a:rPr lang="en-US" sz="675" b="1" dirty="0">
                  <a:latin typeface="Arial" panose="020B0604020202020204" pitchFamily="34" charset="0"/>
                  <a:cs typeface="Arial" panose="020B0604020202020204" pitchFamily="34" charset="0"/>
                </a:rPr>
                <a:t> (2017)</a:t>
              </a:r>
            </a:p>
            <a:p>
              <a:r>
                <a:rPr lang="en-US" sz="675" dirty="0">
                  <a:latin typeface="Arial" panose="020B0604020202020204" pitchFamily="34" charset="0"/>
                  <a:cs typeface="Arial" panose="020B0604020202020204" pitchFamily="34" charset="0"/>
                </a:rPr>
                <a:t>EPCC</a:t>
              </a:r>
            </a:p>
            <a:p>
              <a:r>
                <a:rPr lang="en-US" sz="675" b="1" dirty="0">
                  <a:solidFill>
                    <a:srgbClr val="FF0000"/>
                  </a:solidFill>
                  <a:latin typeface="Arial" panose="020B0604020202020204" pitchFamily="34" charset="0"/>
                  <a:cs typeface="Arial" panose="020B0604020202020204" pitchFamily="34" charset="0"/>
                </a:rPr>
                <a:t>ICV: $330M</a:t>
              </a:r>
            </a:p>
            <a:p>
              <a:r>
                <a:rPr lang="en-US" sz="675" dirty="0">
                  <a:latin typeface="Arial" panose="020B0604020202020204" pitchFamily="34" charset="0"/>
                  <a:cs typeface="Arial" panose="020B0604020202020204" pitchFamily="34" charset="0"/>
                </a:rPr>
                <a:t>BP</a:t>
              </a:r>
            </a:p>
            <a:p>
              <a:endParaRPr lang="en-US" sz="675"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C0F3F91E-DF3A-4C2D-881C-40235C950C15}"/>
                </a:ext>
              </a:extLst>
            </p:cNvPr>
            <p:cNvGrpSpPr/>
            <p:nvPr/>
          </p:nvGrpSpPr>
          <p:grpSpPr>
            <a:xfrm>
              <a:off x="2178114" y="2224853"/>
              <a:ext cx="1893314" cy="85725"/>
              <a:chOff x="3034372" y="811530"/>
              <a:chExt cx="2524418" cy="114300"/>
            </a:xfrm>
          </p:grpSpPr>
          <p:sp>
            <p:nvSpPr>
              <p:cNvPr id="17" name="Oval 16">
                <a:extLst>
                  <a:ext uri="{FF2B5EF4-FFF2-40B4-BE49-F238E27FC236}">
                    <a16:creationId xmlns:a16="http://schemas.microsoft.com/office/drawing/2014/main" id="{EEAD6257-3D67-432D-8A70-7470530098B5}"/>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70CA999E-3064-41ED-8F7F-BD1CA5D1FC77}"/>
                  </a:ext>
                </a:extLst>
              </p:cNvPr>
              <p:cNvCxnSpPr>
                <a:cxnSpLocks/>
                <a:stCxn id="17" idx="2"/>
              </p:cNvCxnSpPr>
              <p:nvPr/>
            </p:nvCxnSpPr>
            <p:spPr>
              <a:xfrm flipH="1">
                <a:off x="3034372" y="868680"/>
                <a:ext cx="2410118"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DB7E838F-4C16-44D4-A8EE-6A8DA0EC524E}"/>
                </a:ext>
              </a:extLst>
            </p:cNvPr>
            <p:cNvSpPr txBox="1"/>
            <p:nvPr/>
          </p:nvSpPr>
          <p:spPr>
            <a:xfrm>
              <a:off x="870216" y="2053219"/>
              <a:ext cx="1455566" cy="507831"/>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Yibal</a:t>
              </a:r>
              <a:r>
                <a:rPr lang="en-US" sz="675" b="1" dirty="0">
                  <a:latin typeface="Arial" panose="020B0604020202020204" pitchFamily="34" charset="0"/>
                  <a:cs typeface="Arial" panose="020B0604020202020204" pitchFamily="34" charset="0"/>
                </a:rPr>
                <a:t> </a:t>
              </a:r>
              <a:r>
                <a:rPr lang="en-US" sz="675" b="1" dirty="0" err="1">
                  <a:latin typeface="Arial" panose="020B0604020202020204" pitchFamily="34" charset="0"/>
                  <a:cs typeface="Arial" panose="020B0604020202020204" pitchFamily="34" charset="0"/>
                </a:rPr>
                <a:t>Khuff</a:t>
              </a:r>
              <a:r>
                <a:rPr lang="en-US" sz="675" b="1" dirty="0">
                  <a:latin typeface="Arial" panose="020B0604020202020204" pitchFamily="34" charset="0"/>
                  <a:cs typeface="Arial" panose="020B0604020202020204" pitchFamily="34" charset="0"/>
                </a:rPr>
                <a:t> project (2015)</a:t>
              </a:r>
            </a:p>
            <a:p>
              <a:r>
                <a:rPr lang="en-US" sz="675" dirty="0" err="1">
                  <a:latin typeface="Arial" panose="020B0604020202020204" pitchFamily="34" charset="0"/>
                  <a:cs typeface="Arial" panose="020B0604020202020204" pitchFamily="34" charset="0"/>
                </a:rPr>
                <a:t>EPCm</a:t>
              </a:r>
              <a:r>
                <a:rPr lang="en-US" sz="675" dirty="0">
                  <a:latin typeface="Arial" panose="020B0604020202020204" pitchFamily="34" charset="0"/>
                  <a:cs typeface="Arial" panose="020B0604020202020204" pitchFamily="34" charset="0"/>
                </a:rPr>
                <a:t>, </a:t>
              </a:r>
            </a:p>
            <a:p>
              <a:r>
                <a:rPr lang="en-US" sz="675" b="1" dirty="0">
                  <a:solidFill>
                    <a:srgbClr val="FF0000"/>
                  </a:solidFill>
                  <a:latin typeface="Arial" panose="020B0604020202020204" pitchFamily="34" charset="0"/>
                  <a:cs typeface="Arial" panose="020B0604020202020204" pitchFamily="34" charset="0"/>
                </a:rPr>
                <a:t>ICV: $133M</a:t>
              </a:r>
            </a:p>
            <a:p>
              <a:r>
                <a:rPr lang="en-US" sz="675" dirty="0">
                  <a:latin typeface="Arial" panose="020B0604020202020204" pitchFamily="34" charset="0"/>
                  <a:cs typeface="Arial" panose="020B0604020202020204" pitchFamily="34" charset="0"/>
                </a:rPr>
                <a:t>PDO</a:t>
              </a:r>
            </a:p>
          </p:txBody>
        </p:sp>
        <p:grpSp>
          <p:nvGrpSpPr>
            <p:cNvPr id="21" name="Group 20">
              <a:extLst>
                <a:ext uri="{FF2B5EF4-FFF2-40B4-BE49-F238E27FC236}">
                  <a16:creationId xmlns:a16="http://schemas.microsoft.com/office/drawing/2014/main" id="{A6F74A67-AFAC-493D-8FD4-543D3AB2F2ED}"/>
                </a:ext>
              </a:extLst>
            </p:cNvPr>
            <p:cNvGrpSpPr/>
            <p:nvPr/>
          </p:nvGrpSpPr>
          <p:grpSpPr>
            <a:xfrm rot="10800000">
              <a:off x="4326734" y="2037831"/>
              <a:ext cx="2595929" cy="85725"/>
              <a:chOff x="2097551" y="811530"/>
              <a:chExt cx="3461239" cy="114300"/>
            </a:xfrm>
          </p:grpSpPr>
          <p:sp>
            <p:nvSpPr>
              <p:cNvPr id="22" name="Oval 21">
                <a:extLst>
                  <a:ext uri="{FF2B5EF4-FFF2-40B4-BE49-F238E27FC236}">
                    <a16:creationId xmlns:a16="http://schemas.microsoft.com/office/drawing/2014/main" id="{E9C8873A-6A36-4B7C-8612-8B139C0188F6}"/>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23" name="Straight Connector 22">
                <a:extLst>
                  <a:ext uri="{FF2B5EF4-FFF2-40B4-BE49-F238E27FC236}">
                    <a16:creationId xmlns:a16="http://schemas.microsoft.com/office/drawing/2014/main" id="{5951D4D1-752D-4782-83AD-C817897A5287}"/>
                  </a:ext>
                </a:extLst>
              </p:cNvPr>
              <p:cNvCxnSpPr>
                <a:cxnSpLocks/>
                <a:stCxn id="22" idx="2"/>
              </p:cNvCxnSpPr>
              <p:nvPr/>
            </p:nvCxnSpPr>
            <p:spPr>
              <a:xfrm rot="10800000">
                <a:off x="2097551" y="868680"/>
                <a:ext cx="334693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770AEC74-18B9-48F1-9F5D-36B265394DD2}"/>
                </a:ext>
              </a:extLst>
            </p:cNvPr>
            <p:cNvSpPr txBox="1"/>
            <p:nvPr/>
          </p:nvSpPr>
          <p:spPr>
            <a:xfrm>
              <a:off x="6015661" y="2091943"/>
              <a:ext cx="1287011" cy="819455"/>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Kauther</a:t>
              </a:r>
              <a:r>
                <a:rPr lang="en-US" sz="675" b="1" dirty="0">
                  <a:latin typeface="Arial" panose="020B0604020202020204" pitchFamily="34" charset="0"/>
                  <a:cs typeface="Arial" panose="020B0604020202020204" pitchFamily="34" charset="0"/>
                </a:rPr>
                <a:t> Gas Plant</a:t>
              </a:r>
            </a:p>
            <a:p>
              <a:r>
                <a:rPr lang="en-US" sz="675" b="1" dirty="0">
                  <a:latin typeface="Arial" panose="020B0604020202020204" pitchFamily="34" charset="0"/>
                  <a:cs typeface="Arial" panose="020B0604020202020204" pitchFamily="34" charset="0"/>
                </a:rPr>
                <a:t>and Depletion Compression (2005 &amp; 2009) </a:t>
              </a:r>
            </a:p>
            <a:p>
              <a:r>
                <a:rPr lang="en-US" sz="675" dirty="0">
                  <a:latin typeface="Arial" panose="020B0604020202020204" pitchFamily="34" charset="0"/>
                  <a:cs typeface="Arial" panose="020B0604020202020204" pitchFamily="34" charset="0"/>
                </a:rPr>
                <a:t>FEED and EPC, </a:t>
              </a:r>
            </a:p>
            <a:p>
              <a:r>
                <a:rPr lang="en-US" sz="675" b="1" dirty="0">
                  <a:solidFill>
                    <a:srgbClr val="FF0000"/>
                  </a:solidFill>
                  <a:latin typeface="Arial" panose="020B0604020202020204" pitchFamily="34" charset="0"/>
                  <a:cs typeface="Arial" panose="020B0604020202020204" pitchFamily="34" charset="0"/>
                </a:rPr>
                <a:t>ICV: $153M</a:t>
              </a:r>
            </a:p>
            <a:p>
              <a:r>
                <a:rPr lang="en-US" sz="675" dirty="0">
                  <a:latin typeface="Arial" panose="020B0604020202020204" pitchFamily="34" charset="0"/>
                  <a:cs typeface="Arial" panose="020B0604020202020204" pitchFamily="34" charset="0"/>
                </a:rPr>
                <a:t>PDO</a:t>
              </a:r>
            </a:p>
          </p:txBody>
        </p:sp>
        <p:grpSp>
          <p:nvGrpSpPr>
            <p:cNvPr id="26" name="Group 25">
              <a:extLst>
                <a:ext uri="{FF2B5EF4-FFF2-40B4-BE49-F238E27FC236}">
                  <a16:creationId xmlns:a16="http://schemas.microsoft.com/office/drawing/2014/main" id="{6863CA2D-7DB5-4F23-A551-2D2986578D8D}"/>
                </a:ext>
              </a:extLst>
            </p:cNvPr>
            <p:cNvGrpSpPr/>
            <p:nvPr/>
          </p:nvGrpSpPr>
          <p:grpSpPr>
            <a:xfrm rot="10800000">
              <a:off x="4261853" y="2238554"/>
              <a:ext cx="1124354" cy="85725"/>
              <a:chOff x="4059652" y="830432"/>
              <a:chExt cx="1499138" cy="114300"/>
            </a:xfrm>
          </p:grpSpPr>
          <p:sp>
            <p:nvSpPr>
              <p:cNvPr id="27" name="Oval 26">
                <a:extLst>
                  <a:ext uri="{FF2B5EF4-FFF2-40B4-BE49-F238E27FC236}">
                    <a16:creationId xmlns:a16="http://schemas.microsoft.com/office/drawing/2014/main" id="{38777308-E6D2-4F9D-A186-1776AC23803B}"/>
                  </a:ext>
                </a:extLst>
              </p:cNvPr>
              <p:cNvSpPr/>
              <p:nvPr/>
            </p:nvSpPr>
            <p:spPr>
              <a:xfrm>
                <a:off x="5444490" y="830432"/>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314D2B11-40C1-44E9-9042-D6A9565CF99A}"/>
                  </a:ext>
                </a:extLst>
              </p:cNvPr>
              <p:cNvCxnSpPr>
                <a:cxnSpLocks/>
                <a:stCxn id="27" idx="2"/>
              </p:cNvCxnSpPr>
              <p:nvPr/>
            </p:nvCxnSpPr>
            <p:spPr>
              <a:xfrm rot="10800000">
                <a:off x="4059652" y="887580"/>
                <a:ext cx="1384838"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654E72B8-1538-4F85-AABF-11EA2DDC97B1}"/>
                </a:ext>
              </a:extLst>
            </p:cNvPr>
            <p:cNvSpPr txBox="1"/>
            <p:nvPr/>
          </p:nvSpPr>
          <p:spPr>
            <a:xfrm>
              <a:off x="4940743" y="2260962"/>
              <a:ext cx="1074918" cy="611706"/>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Qarn</a:t>
              </a:r>
              <a:r>
                <a:rPr lang="en-US" sz="675" b="1" dirty="0">
                  <a:latin typeface="Arial" panose="020B0604020202020204" pitchFamily="34" charset="0"/>
                  <a:cs typeface="Arial" panose="020B0604020202020204" pitchFamily="34" charset="0"/>
                </a:rPr>
                <a:t> </a:t>
              </a:r>
              <a:r>
                <a:rPr lang="en-US" sz="675" b="1" dirty="0" err="1">
                  <a:latin typeface="Arial" panose="020B0604020202020204" pitchFamily="34" charset="0"/>
                  <a:cs typeface="Arial" panose="020B0604020202020204" pitchFamily="34" charset="0"/>
                </a:rPr>
                <a:t>Alam</a:t>
              </a:r>
              <a:endParaRPr lang="en-US" sz="675" b="1" dirty="0">
                <a:latin typeface="Arial" panose="020B0604020202020204" pitchFamily="34" charset="0"/>
                <a:cs typeface="Arial" panose="020B0604020202020204" pitchFamily="34" charset="0"/>
              </a:endParaRPr>
            </a:p>
            <a:p>
              <a:r>
                <a:rPr lang="en-US" sz="675" b="1" dirty="0">
                  <a:latin typeface="Arial" panose="020B0604020202020204" pitchFamily="34" charset="0"/>
                  <a:cs typeface="Arial" panose="020B0604020202020204" pitchFamily="34" charset="0"/>
                </a:rPr>
                <a:t>Co-Generation Project (2018) </a:t>
              </a:r>
              <a:r>
                <a:rPr lang="en-US" sz="675" dirty="0" err="1">
                  <a:latin typeface="Arial" panose="020B0604020202020204" pitchFamily="34" charset="0"/>
                  <a:cs typeface="Arial" panose="020B0604020202020204" pitchFamily="34" charset="0"/>
                </a:rPr>
                <a:t>EPCm</a:t>
              </a:r>
              <a:endParaRPr lang="en-US" sz="675" dirty="0">
                <a:latin typeface="Arial" panose="020B0604020202020204" pitchFamily="34" charset="0"/>
                <a:cs typeface="Arial" panose="020B0604020202020204" pitchFamily="34" charset="0"/>
              </a:endParaRPr>
            </a:p>
            <a:p>
              <a:r>
                <a:rPr lang="en-US" sz="675" b="1" dirty="0">
                  <a:solidFill>
                    <a:srgbClr val="FF0000"/>
                  </a:solidFill>
                  <a:latin typeface="Arial" panose="020B0604020202020204" pitchFamily="34" charset="0"/>
                  <a:cs typeface="Arial" panose="020B0604020202020204" pitchFamily="34" charset="0"/>
                </a:rPr>
                <a:t>ICV: $27.3M</a:t>
              </a:r>
            </a:p>
            <a:p>
              <a:r>
                <a:rPr lang="en-US" sz="675" dirty="0">
                  <a:latin typeface="Arial" panose="020B0604020202020204" pitchFamily="34" charset="0"/>
                  <a:cs typeface="Arial" panose="020B0604020202020204" pitchFamily="34" charset="0"/>
                </a:rPr>
                <a:t>PDO</a:t>
              </a:r>
            </a:p>
          </p:txBody>
        </p:sp>
        <p:grpSp>
          <p:nvGrpSpPr>
            <p:cNvPr id="31" name="Group 30">
              <a:extLst>
                <a:ext uri="{FF2B5EF4-FFF2-40B4-BE49-F238E27FC236}">
                  <a16:creationId xmlns:a16="http://schemas.microsoft.com/office/drawing/2014/main" id="{333DA65A-CAEB-4011-8D2A-54E63BFED77F}"/>
                </a:ext>
              </a:extLst>
            </p:cNvPr>
            <p:cNvGrpSpPr/>
            <p:nvPr/>
          </p:nvGrpSpPr>
          <p:grpSpPr>
            <a:xfrm>
              <a:off x="644955" y="3363651"/>
              <a:ext cx="2740343" cy="85725"/>
              <a:chOff x="1905000" y="811530"/>
              <a:chExt cx="3653790" cy="114300"/>
            </a:xfrm>
          </p:grpSpPr>
          <p:sp>
            <p:nvSpPr>
              <p:cNvPr id="32" name="Oval 31">
                <a:extLst>
                  <a:ext uri="{FF2B5EF4-FFF2-40B4-BE49-F238E27FC236}">
                    <a16:creationId xmlns:a16="http://schemas.microsoft.com/office/drawing/2014/main" id="{F67AC09E-DAE6-41FB-A3ED-30B1C6286265}"/>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33" name="Straight Connector 32">
                <a:extLst>
                  <a:ext uri="{FF2B5EF4-FFF2-40B4-BE49-F238E27FC236}">
                    <a16:creationId xmlns:a16="http://schemas.microsoft.com/office/drawing/2014/main" id="{05AE1118-3030-4B94-81F0-A1923090187F}"/>
                  </a:ext>
                </a:extLst>
              </p:cNvPr>
              <p:cNvCxnSpPr>
                <a:cxnSpLocks/>
                <a:stCxn id="32" idx="2"/>
              </p:cNvCxnSpPr>
              <p:nvPr/>
            </p:nvCxnSpPr>
            <p:spPr>
              <a:xfrm flipH="1">
                <a:off x="1905000" y="868680"/>
                <a:ext cx="3539490"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5" name="TextBox 34">
              <a:extLst>
                <a:ext uri="{FF2B5EF4-FFF2-40B4-BE49-F238E27FC236}">
                  <a16:creationId xmlns:a16="http://schemas.microsoft.com/office/drawing/2014/main" id="{8B93B223-1CE6-46BE-AE1E-663D2BC78920}"/>
                </a:ext>
              </a:extLst>
            </p:cNvPr>
            <p:cNvSpPr txBox="1"/>
            <p:nvPr/>
          </p:nvSpPr>
          <p:spPr>
            <a:xfrm>
              <a:off x="583770" y="3449534"/>
              <a:ext cx="1455566" cy="611706"/>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Harweel</a:t>
              </a:r>
              <a:r>
                <a:rPr lang="en-US" sz="675" b="1" dirty="0">
                  <a:latin typeface="Arial" panose="020B0604020202020204" pitchFamily="34" charset="0"/>
                  <a:cs typeface="Arial" panose="020B0604020202020204" pitchFamily="34" charset="0"/>
                </a:rPr>
                <a:t> field</a:t>
              </a:r>
            </a:p>
            <a:p>
              <a:r>
                <a:rPr lang="en-US" sz="675" b="1" dirty="0">
                  <a:latin typeface="Arial" panose="020B0604020202020204" pitchFamily="34" charset="0"/>
                  <a:cs typeface="Arial" panose="020B0604020202020204" pitchFamily="34" charset="0"/>
                </a:rPr>
                <a:t>Development (2005)</a:t>
              </a:r>
            </a:p>
            <a:p>
              <a:r>
                <a:rPr lang="en-US" sz="675" dirty="0">
                  <a:latin typeface="Arial" panose="020B0604020202020204" pitchFamily="34" charset="0"/>
                  <a:cs typeface="Arial" panose="020B0604020202020204" pitchFamily="34" charset="0"/>
                </a:rPr>
                <a:t>FEED and EPC</a:t>
              </a:r>
            </a:p>
            <a:p>
              <a:r>
                <a:rPr lang="en-US" sz="675" b="1" dirty="0">
                  <a:solidFill>
                    <a:srgbClr val="FF0000"/>
                  </a:solidFill>
                  <a:latin typeface="Arial" panose="020B0604020202020204" pitchFamily="34" charset="0"/>
                  <a:cs typeface="Arial" panose="020B0604020202020204" pitchFamily="34" charset="0"/>
                </a:rPr>
                <a:t>ICV:  $300M</a:t>
              </a:r>
            </a:p>
            <a:p>
              <a:r>
                <a:rPr lang="en-US" sz="675" dirty="0">
                  <a:latin typeface="Arial" panose="020B0604020202020204" pitchFamily="34" charset="0"/>
                  <a:cs typeface="Arial" panose="020B0604020202020204" pitchFamily="34" charset="0"/>
                </a:rPr>
                <a:t>PDO</a:t>
              </a:r>
            </a:p>
          </p:txBody>
        </p:sp>
        <p:sp>
          <p:nvSpPr>
            <p:cNvPr id="36" name="TextBox 35">
              <a:extLst>
                <a:ext uri="{FF2B5EF4-FFF2-40B4-BE49-F238E27FC236}">
                  <a16:creationId xmlns:a16="http://schemas.microsoft.com/office/drawing/2014/main" id="{C6A7B468-7FD4-47C9-9199-5A8660FAF21E}"/>
                </a:ext>
              </a:extLst>
            </p:cNvPr>
            <p:cNvSpPr txBox="1"/>
            <p:nvPr/>
          </p:nvSpPr>
          <p:spPr>
            <a:xfrm>
              <a:off x="1664643" y="3449377"/>
              <a:ext cx="909125" cy="715581"/>
            </a:xfrm>
            <a:prstGeom prst="rect">
              <a:avLst/>
            </a:prstGeom>
            <a:noFill/>
          </p:spPr>
          <p:txBody>
            <a:bodyPr wrap="square" rtlCol="0">
              <a:spAutoFit/>
            </a:bodyPr>
            <a:lstStyle/>
            <a:p>
              <a:r>
                <a:rPr lang="en-US" sz="675" b="1" dirty="0">
                  <a:latin typeface="Arial" panose="020B0604020202020204" pitchFamily="34" charset="0"/>
                  <a:cs typeface="Arial" panose="020B0604020202020204" pitchFamily="34" charset="0"/>
                </a:rPr>
                <a:t>Rabab </a:t>
              </a:r>
              <a:r>
                <a:rPr lang="en-US" sz="675" b="1" dirty="0" err="1">
                  <a:latin typeface="Arial" panose="020B0604020202020204" pitchFamily="34" charset="0"/>
                  <a:cs typeface="Arial" panose="020B0604020202020204" pitchFamily="34" charset="0"/>
                </a:rPr>
                <a:t>Harweel</a:t>
              </a:r>
              <a:endParaRPr lang="en-US" sz="675" b="1" dirty="0">
                <a:latin typeface="Arial" panose="020B0604020202020204" pitchFamily="34" charset="0"/>
                <a:cs typeface="Arial" panose="020B0604020202020204" pitchFamily="34" charset="0"/>
              </a:endParaRPr>
            </a:p>
            <a:p>
              <a:r>
                <a:rPr lang="en-US" sz="675" b="1" dirty="0">
                  <a:latin typeface="Arial" panose="020B0604020202020204" pitchFamily="34" charset="0"/>
                  <a:cs typeface="Arial" panose="020B0604020202020204" pitchFamily="34" charset="0"/>
                </a:rPr>
                <a:t>Integrated  Project (2014)</a:t>
              </a:r>
            </a:p>
            <a:p>
              <a:r>
                <a:rPr lang="en-US" sz="675" dirty="0" err="1">
                  <a:latin typeface="Arial" panose="020B0604020202020204" pitchFamily="34" charset="0"/>
                  <a:cs typeface="Arial" panose="020B0604020202020204" pitchFamily="34" charset="0"/>
                </a:rPr>
                <a:t>EPCm</a:t>
              </a:r>
              <a:endParaRPr lang="en-US" sz="675" dirty="0">
                <a:latin typeface="Arial" panose="020B0604020202020204" pitchFamily="34" charset="0"/>
                <a:cs typeface="Arial" panose="020B0604020202020204" pitchFamily="34" charset="0"/>
              </a:endParaRPr>
            </a:p>
            <a:p>
              <a:r>
                <a:rPr lang="en-US" sz="675" b="1" dirty="0">
                  <a:solidFill>
                    <a:srgbClr val="FF0000"/>
                  </a:solidFill>
                  <a:latin typeface="Arial" panose="020B0604020202020204" pitchFamily="34" charset="0"/>
                  <a:cs typeface="Arial" panose="020B0604020202020204" pitchFamily="34" charset="0"/>
                </a:rPr>
                <a:t>ICV: $321M</a:t>
              </a:r>
            </a:p>
            <a:p>
              <a:r>
                <a:rPr lang="en-US" sz="675" dirty="0">
                  <a:latin typeface="Arial" panose="020B0604020202020204" pitchFamily="34" charset="0"/>
                  <a:cs typeface="Arial" panose="020B0604020202020204" pitchFamily="34" charset="0"/>
                </a:rPr>
                <a:t>PDO</a:t>
              </a:r>
            </a:p>
          </p:txBody>
        </p:sp>
        <p:grpSp>
          <p:nvGrpSpPr>
            <p:cNvPr id="37" name="Group 36">
              <a:extLst>
                <a:ext uri="{FF2B5EF4-FFF2-40B4-BE49-F238E27FC236}">
                  <a16:creationId xmlns:a16="http://schemas.microsoft.com/office/drawing/2014/main" id="{E04E9FB0-D376-41F2-A671-9FFC63B91BDA}"/>
                </a:ext>
              </a:extLst>
            </p:cNvPr>
            <p:cNvGrpSpPr/>
            <p:nvPr/>
          </p:nvGrpSpPr>
          <p:grpSpPr>
            <a:xfrm rot="10800000">
              <a:off x="4378567" y="2836674"/>
              <a:ext cx="1538476" cy="85725"/>
              <a:chOff x="3507489" y="811530"/>
              <a:chExt cx="2051301" cy="114300"/>
            </a:xfrm>
          </p:grpSpPr>
          <p:sp>
            <p:nvSpPr>
              <p:cNvPr id="38" name="Oval 37">
                <a:extLst>
                  <a:ext uri="{FF2B5EF4-FFF2-40B4-BE49-F238E27FC236}">
                    <a16:creationId xmlns:a16="http://schemas.microsoft.com/office/drawing/2014/main" id="{E9EDD9CE-7922-4714-BBE7-753D29EC9CC1}"/>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39" name="Straight Connector 38">
                <a:extLst>
                  <a:ext uri="{FF2B5EF4-FFF2-40B4-BE49-F238E27FC236}">
                    <a16:creationId xmlns:a16="http://schemas.microsoft.com/office/drawing/2014/main" id="{B9A4C765-0139-41D6-8544-01EF641C2ADA}"/>
                  </a:ext>
                </a:extLst>
              </p:cNvPr>
              <p:cNvCxnSpPr>
                <a:cxnSpLocks/>
              </p:cNvCxnSpPr>
              <p:nvPr/>
            </p:nvCxnSpPr>
            <p:spPr>
              <a:xfrm rot="10800000">
                <a:off x="3507489" y="859229"/>
                <a:ext cx="1937001"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0" name="TextBox 39">
              <a:extLst>
                <a:ext uri="{FF2B5EF4-FFF2-40B4-BE49-F238E27FC236}">
                  <a16:creationId xmlns:a16="http://schemas.microsoft.com/office/drawing/2014/main" id="{E8AEFFBC-AA49-43AC-9B88-21619E9C87CF}"/>
                </a:ext>
              </a:extLst>
            </p:cNvPr>
            <p:cNvSpPr txBox="1"/>
            <p:nvPr/>
          </p:nvSpPr>
          <p:spPr>
            <a:xfrm>
              <a:off x="5345698" y="2902639"/>
              <a:ext cx="1316492" cy="611706"/>
            </a:xfrm>
            <a:prstGeom prst="rect">
              <a:avLst/>
            </a:prstGeom>
            <a:noFill/>
          </p:spPr>
          <p:txBody>
            <a:bodyPr wrap="square" rtlCol="0">
              <a:spAutoFit/>
            </a:bodyPr>
            <a:lstStyle/>
            <a:p>
              <a:r>
                <a:rPr lang="en-US" sz="675" b="1" dirty="0">
                  <a:latin typeface="Arial" panose="020B0604020202020204" pitchFamily="34" charset="0"/>
                  <a:cs typeface="Arial" panose="020B0604020202020204" pitchFamily="34" charset="0"/>
                </a:rPr>
                <a:t>Duqm Refinery Project (2018)</a:t>
              </a:r>
            </a:p>
            <a:p>
              <a:r>
                <a:rPr lang="en-US" sz="675" dirty="0">
                  <a:latin typeface="Arial" panose="020B0604020202020204" pitchFamily="34" charset="0"/>
                  <a:cs typeface="Arial" panose="020B0604020202020204" pitchFamily="34" charset="0"/>
                </a:rPr>
                <a:t>EPCC,</a:t>
              </a:r>
            </a:p>
            <a:p>
              <a:r>
                <a:rPr lang="en-US" sz="675" b="1" dirty="0">
                  <a:solidFill>
                    <a:srgbClr val="FF0000"/>
                  </a:solidFill>
                  <a:latin typeface="Arial" panose="020B0604020202020204" pitchFamily="34" charset="0"/>
                  <a:cs typeface="Arial" panose="020B0604020202020204" pitchFamily="34" charset="0"/>
                </a:rPr>
                <a:t>ICV: $932M</a:t>
              </a:r>
            </a:p>
            <a:p>
              <a:r>
                <a:rPr lang="en-US" sz="675" dirty="0">
                  <a:latin typeface="Arial" panose="020B0604020202020204" pitchFamily="34" charset="0"/>
                  <a:cs typeface="Arial" panose="020B0604020202020204" pitchFamily="34" charset="0"/>
                </a:rPr>
                <a:t>DRPIC (OOC/KPI)</a:t>
              </a:r>
            </a:p>
          </p:txBody>
        </p:sp>
        <p:grpSp>
          <p:nvGrpSpPr>
            <p:cNvPr id="42" name="Group 41">
              <a:extLst>
                <a:ext uri="{FF2B5EF4-FFF2-40B4-BE49-F238E27FC236}">
                  <a16:creationId xmlns:a16="http://schemas.microsoft.com/office/drawing/2014/main" id="{82C42042-9F55-4C1B-A3A3-9791F1CFE174}"/>
                </a:ext>
              </a:extLst>
            </p:cNvPr>
            <p:cNvGrpSpPr/>
            <p:nvPr/>
          </p:nvGrpSpPr>
          <p:grpSpPr>
            <a:xfrm rot="16200000">
              <a:off x="3531536" y="2905380"/>
              <a:ext cx="1305298" cy="85725"/>
              <a:chOff x="3818393" y="811530"/>
              <a:chExt cx="1740397" cy="114300"/>
            </a:xfrm>
          </p:grpSpPr>
          <p:sp>
            <p:nvSpPr>
              <p:cNvPr id="43" name="Oval 42">
                <a:extLst>
                  <a:ext uri="{FF2B5EF4-FFF2-40B4-BE49-F238E27FC236}">
                    <a16:creationId xmlns:a16="http://schemas.microsoft.com/office/drawing/2014/main" id="{64F5A686-F3C2-4D8F-BC97-249428979A4C}"/>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44" name="Straight Connector 43">
                <a:extLst>
                  <a:ext uri="{FF2B5EF4-FFF2-40B4-BE49-F238E27FC236}">
                    <a16:creationId xmlns:a16="http://schemas.microsoft.com/office/drawing/2014/main" id="{712E9857-0AF8-43BA-B084-98B23C37EFE4}"/>
                  </a:ext>
                </a:extLst>
              </p:cNvPr>
              <p:cNvCxnSpPr>
                <a:cxnSpLocks/>
                <a:stCxn id="43" idx="2"/>
              </p:cNvCxnSpPr>
              <p:nvPr/>
            </p:nvCxnSpPr>
            <p:spPr>
              <a:xfrm rot="5400000">
                <a:off x="4631441" y="55632"/>
                <a:ext cx="1" cy="1626097"/>
              </a:xfrm>
              <a:prstGeom prst="line">
                <a:avLst/>
              </a:prstGeom>
              <a:ln w="19050"/>
            </p:spPr>
            <p:style>
              <a:lnRef idx="1">
                <a:schemeClr val="dk1"/>
              </a:lnRef>
              <a:fillRef idx="0">
                <a:schemeClr val="dk1"/>
              </a:fillRef>
              <a:effectRef idx="0">
                <a:schemeClr val="dk1"/>
              </a:effectRef>
              <a:fontRef idx="minor">
                <a:schemeClr val="tx1"/>
              </a:fontRef>
            </p:style>
          </p:cxnSp>
        </p:grpSp>
        <p:sp>
          <p:nvSpPr>
            <p:cNvPr id="46" name="TextBox 45">
              <a:extLst>
                <a:ext uri="{FF2B5EF4-FFF2-40B4-BE49-F238E27FC236}">
                  <a16:creationId xmlns:a16="http://schemas.microsoft.com/office/drawing/2014/main" id="{3D24BBD0-0D8A-4D46-826F-C376FCE5AD7E}"/>
                </a:ext>
              </a:extLst>
            </p:cNvPr>
            <p:cNvSpPr txBox="1"/>
            <p:nvPr/>
          </p:nvSpPr>
          <p:spPr>
            <a:xfrm>
              <a:off x="4173199" y="3197930"/>
              <a:ext cx="1316492" cy="611706"/>
            </a:xfrm>
            <a:prstGeom prst="rect">
              <a:avLst/>
            </a:prstGeom>
            <a:noFill/>
          </p:spPr>
          <p:txBody>
            <a:bodyPr wrap="square" rtlCol="0">
              <a:spAutoFit/>
            </a:bodyPr>
            <a:lstStyle/>
            <a:p>
              <a:r>
                <a:rPr lang="en-US" sz="675" b="1" dirty="0">
                  <a:latin typeface="Arial" panose="020B0604020202020204" pitchFamily="34" charset="0"/>
                  <a:cs typeface="Arial" panose="020B0604020202020204" pitchFamily="34" charset="0"/>
                </a:rPr>
                <a:t>Mabrouk North East</a:t>
              </a:r>
            </a:p>
            <a:p>
              <a:r>
                <a:rPr lang="en-US" sz="675" b="1" dirty="0">
                  <a:latin typeface="Arial" panose="020B0604020202020204" pitchFamily="34" charset="0"/>
                  <a:cs typeface="Arial" panose="020B0604020202020204" pitchFamily="34" charset="0"/>
                </a:rPr>
                <a:t>Development Project (2019)</a:t>
              </a:r>
            </a:p>
            <a:p>
              <a:r>
                <a:rPr lang="en-US" sz="675" dirty="0" err="1">
                  <a:latin typeface="Arial" panose="020B0604020202020204" pitchFamily="34" charset="0"/>
                  <a:cs typeface="Arial" panose="020B0604020202020204" pitchFamily="34" charset="0"/>
                </a:rPr>
                <a:t>EPCm</a:t>
              </a:r>
              <a:endParaRPr lang="en-US" sz="675" dirty="0">
                <a:latin typeface="Arial" panose="020B0604020202020204" pitchFamily="34" charset="0"/>
                <a:cs typeface="Arial" panose="020B0604020202020204" pitchFamily="34" charset="0"/>
              </a:endParaRPr>
            </a:p>
            <a:p>
              <a:r>
                <a:rPr lang="en-US" sz="675" b="1" dirty="0">
                  <a:solidFill>
                    <a:srgbClr val="FF0000"/>
                  </a:solidFill>
                  <a:latin typeface="Arial" panose="020B0604020202020204" pitchFamily="34" charset="0"/>
                  <a:cs typeface="Arial" panose="020B0604020202020204" pitchFamily="34" charset="0"/>
                </a:rPr>
                <a:t>ICV: $28M</a:t>
              </a:r>
            </a:p>
            <a:p>
              <a:r>
                <a:rPr lang="en-US" sz="675" dirty="0">
                  <a:latin typeface="Arial" panose="020B0604020202020204" pitchFamily="34" charset="0"/>
                  <a:cs typeface="Arial" panose="020B0604020202020204" pitchFamily="34" charset="0"/>
                </a:rPr>
                <a:t>PDO</a:t>
              </a:r>
            </a:p>
          </p:txBody>
        </p:sp>
        <p:grpSp>
          <p:nvGrpSpPr>
            <p:cNvPr id="48" name="Group 47">
              <a:extLst>
                <a:ext uri="{FF2B5EF4-FFF2-40B4-BE49-F238E27FC236}">
                  <a16:creationId xmlns:a16="http://schemas.microsoft.com/office/drawing/2014/main" id="{1E1E5793-1A5C-46A9-87FD-5815993280C5}"/>
                </a:ext>
              </a:extLst>
            </p:cNvPr>
            <p:cNvGrpSpPr/>
            <p:nvPr/>
          </p:nvGrpSpPr>
          <p:grpSpPr>
            <a:xfrm rot="16200000">
              <a:off x="3349116" y="3581190"/>
              <a:ext cx="620147" cy="85725"/>
              <a:chOff x="4731928" y="811530"/>
              <a:chExt cx="826862" cy="114300"/>
            </a:xfrm>
          </p:grpSpPr>
          <p:sp>
            <p:nvSpPr>
              <p:cNvPr id="49" name="Oval 48">
                <a:extLst>
                  <a:ext uri="{FF2B5EF4-FFF2-40B4-BE49-F238E27FC236}">
                    <a16:creationId xmlns:a16="http://schemas.microsoft.com/office/drawing/2014/main" id="{013E4AC4-547C-42CB-9FE5-903DEF9DBF50}"/>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50" name="Straight Connector 49">
                <a:extLst>
                  <a:ext uri="{FF2B5EF4-FFF2-40B4-BE49-F238E27FC236}">
                    <a16:creationId xmlns:a16="http://schemas.microsoft.com/office/drawing/2014/main" id="{6BB3B8AA-1DF4-497F-AB46-1BC216ADC863}"/>
                  </a:ext>
                </a:extLst>
              </p:cNvPr>
              <p:cNvCxnSpPr>
                <a:cxnSpLocks/>
                <a:stCxn id="49" idx="2"/>
              </p:cNvCxnSpPr>
              <p:nvPr/>
            </p:nvCxnSpPr>
            <p:spPr>
              <a:xfrm rot="5400000">
                <a:off x="5088209" y="512400"/>
                <a:ext cx="0" cy="712561"/>
              </a:xfrm>
              <a:prstGeom prst="line">
                <a:avLst/>
              </a:prstGeom>
              <a:ln w="19050"/>
            </p:spPr>
            <p:style>
              <a:lnRef idx="1">
                <a:schemeClr val="dk1"/>
              </a:lnRef>
              <a:fillRef idx="0">
                <a:schemeClr val="dk1"/>
              </a:fillRef>
              <a:effectRef idx="0">
                <a:schemeClr val="dk1"/>
              </a:effectRef>
              <a:fontRef idx="minor">
                <a:schemeClr val="tx1"/>
              </a:fontRef>
            </p:style>
          </p:cxnSp>
        </p:grpSp>
        <p:sp>
          <p:nvSpPr>
            <p:cNvPr id="52" name="TextBox 51">
              <a:extLst>
                <a:ext uri="{FF2B5EF4-FFF2-40B4-BE49-F238E27FC236}">
                  <a16:creationId xmlns:a16="http://schemas.microsoft.com/office/drawing/2014/main" id="{A80A72B3-DBF5-443A-9D8A-DF13A9002A91}"/>
                </a:ext>
              </a:extLst>
            </p:cNvPr>
            <p:cNvSpPr txBox="1"/>
            <p:nvPr/>
          </p:nvSpPr>
          <p:spPr>
            <a:xfrm>
              <a:off x="6382295" y="3726717"/>
              <a:ext cx="1316492" cy="630942"/>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Marmul</a:t>
              </a:r>
              <a:r>
                <a:rPr lang="en-US" sz="675" b="1" dirty="0">
                  <a:latin typeface="Arial" panose="020B0604020202020204" pitchFamily="34" charset="0"/>
                  <a:cs typeface="Arial" panose="020B0604020202020204" pitchFamily="34" charset="0"/>
                </a:rPr>
                <a:t> Gas Compression Project (2021)</a:t>
              </a:r>
            </a:p>
            <a:p>
              <a:r>
                <a:rPr lang="en-US" sz="675" dirty="0">
                  <a:latin typeface="Arial" panose="020B0604020202020204" pitchFamily="34" charset="0"/>
                  <a:cs typeface="Arial" panose="020B0604020202020204" pitchFamily="34" charset="0"/>
                </a:rPr>
                <a:t>EPC</a:t>
              </a:r>
            </a:p>
            <a:p>
              <a:r>
                <a:rPr lang="en-US" sz="675" b="1" dirty="0">
                  <a:solidFill>
                    <a:srgbClr val="FF0000"/>
                  </a:solidFill>
                  <a:latin typeface="Arial" panose="020B0604020202020204" pitchFamily="34" charset="0"/>
                  <a:cs typeface="Arial" panose="020B0604020202020204" pitchFamily="34" charset="0"/>
                </a:rPr>
                <a:t>ICV: </a:t>
              </a:r>
              <a:r>
                <a:rPr lang="en-US" sz="800" b="1" dirty="0">
                  <a:solidFill>
                    <a:srgbClr val="FF0000"/>
                  </a:solidFill>
                  <a:latin typeface="Arial" panose="020B0604020202020204" pitchFamily="34" charset="0"/>
                  <a:cs typeface="Arial" panose="020B0604020202020204" pitchFamily="34" charset="0"/>
                </a:rPr>
                <a:t>$40M (YTD Sep’22)</a:t>
              </a:r>
            </a:p>
            <a:p>
              <a:r>
                <a:rPr lang="en-US" sz="675" dirty="0">
                  <a:latin typeface="Arial" panose="020B0604020202020204" pitchFamily="34" charset="0"/>
                  <a:cs typeface="Arial" panose="020B0604020202020204" pitchFamily="34" charset="0"/>
                </a:rPr>
                <a:t>PDO</a:t>
              </a:r>
            </a:p>
          </p:txBody>
        </p:sp>
        <p:grpSp>
          <p:nvGrpSpPr>
            <p:cNvPr id="53" name="Group 52">
              <a:extLst>
                <a:ext uri="{FF2B5EF4-FFF2-40B4-BE49-F238E27FC236}">
                  <a16:creationId xmlns:a16="http://schemas.microsoft.com/office/drawing/2014/main" id="{B761D40C-CFC6-4059-BD7E-C3AC90C41810}"/>
                </a:ext>
              </a:extLst>
            </p:cNvPr>
            <p:cNvGrpSpPr/>
            <p:nvPr/>
          </p:nvGrpSpPr>
          <p:grpSpPr>
            <a:xfrm rot="16200000">
              <a:off x="2955282" y="4044128"/>
              <a:ext cx="907157" cy="85725"/>
              <a:chOff x="4349248" y="811530"/>
              <a:chExt cx="1209542" cy="114300"/>
            </a:xfrm>
          </p:grpSpPr>
          <p:sp>
            <p:nvSpPr>
              <p:cNvPr id="54" name="Oval 53">
                <a:extLst>
                  <a:ext uri="{FF2B5EF4-FFF2-40B4-BE49-F238E27FC236}">
                    <a16:creationId xmlns:a16="http://schemas.microsoft.com/office/drawing/2014/main" id="{77BF7FD9-925F-43D8-B64A-E0FBBEBB7BB5}"/>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55" name="Straight Connector 54">
                <a:extLst>
                  <a:ext uri="{FF2B5EF4-FFF2-40B4-BE49-F238E27FC236}">
                    <a16:creationId xmlns:a16="http://schemas.microsoft.com/office/drawing/2014/main" id="{AF02D168-3971-4C2B-A641-AD0C0D9EFE87}"/>
                  </a:ext>
                </a:extLst>
              </p:cNvPr>
              <p:cNvCxnSpPr>
                <a:cxnSpLocks/>
                <a:stCxn id="54" idx="2"/>
              </p:cNvCxnSpPr>
              <p:nvPr/>
            </p:nvCxnSpPr>
            <p:spPr>
              <a:xfrm rot="5400000">
                <a:off x="4896868" y="321060"/>
                <a:ext cx="1" cy="1095242"/>
              </a:xfrm>
              <a:prstGeom prst="line">
                <a:avLst/>
              </a:prstGeom>
              <a:ln w="19050"/>
            </p:spPr>
            <p:style>
              <a:lnRef idx="1">
                <a:schemeClr val="dk1"/>
              </a:lnRef>
              <a:fillRef idx="0">
                <a:schemeClr val="dk1"/>
              </a:fillRef>
              <a:effectRef idx="0">
                <a:schemeClr val="dk1"/>
              </a:effectRef>
              <a:fontRef idx="minor">
                <a:schemeClr val="tx1"/>
              </a:fontRef>
            </p:style>
          </p:cxnSp>
        </p:grpSp>
        <p:sp>
          <p:nvSpPr>
            <p:cNvPr id="57" name="TextBox 56">
              <a:extLst>
                <a:ext uri="{FF2B5EF4-FFF2-40B4-BE49-F238E27FC236}">
                  <a16:creationId xmlns:a16="http://schemas.microsoft.com/office/drawing/2014/main" id="{65B4EBC0-2FCF-4E7C-A04A-6FA0817D7496}"/>
                </a:ext>
              </a:extLst>
            </p:cNvPr>
            <p:cNvSpPr txBox="1"/>
            <p:nvPr/>
          </p:nvSpPr>
          <p:spPr>
            <a:xfrm>
              <a:off x="3394862" y="4272272"/>
              <a:ext cx="1578646" cy="507831"/>
            </a:xfrm>
            <a:prstGeom prst="rect">
              <a:avLst/>
            </a:prstGeom>
            <a:noFill/>
          </p:spPr>
          <p:txBody>
            <a:bodyPr wrap="square" rtlCol="0">
              <a:spAutoFit/>
            </a:bodyPr>
            <a:lstStyle/>
            <a:p>
              <a:r>
                <a:rPr lang="en-US" sz="675" b="1" dirty="0">
                  <a:latin typeface="Arial" panose="020B0604020202020204" pitchFamily="34" charset="0"/>
                  <a:cs typeface="Arial" panose="020B0604020202020204" pitchFamily="34" charset="0"/>
                </a:rPr>
                <a:t>Salalah LPG Extraction (2017)</a:t>
              </a:r>
            </a:p>
            <a:p>
              <a:r>
                <a:rPr lang="en-US" sz="675" dirty="0">
                  <a:latin typeface="Arial" panose="020B0604020202020204" pitchFamily="34" charset="0"/>
                  <a:cs typeface="Arial" panose="020B0604020202020204" pitchFamily="34" charset="0"/>
                </a:rPr>
                <a:t>FEED Competition and EPC</a:t>
              </a:r>
            </a:p>
            <a:p>
              <a:r>
                <a:rPr lang="en-US" sz="675" b="1" dirty="0">
                  <a:solidFill>
                    <a:srgbClr val="FF0000"/>
                  </a:solidFill>
                  <a:latin typeface="Arial" panose="020B0604020202020204" pitchFamily="34" charset="0"/>
                  <a:cs typeface="Arial" panose="020B0604020202020204" pitchFamily="34" charset="0"/>
                </a:rPr>
                <a:t>ICV: $288M</a:t>
              </a:r>
            </a:p>
            <a:p>
              <a:r>
                <a:rPr lang="en-US" sz="675" dirty="0">
                  <a:latin typeface="Arial" panose="020B0604020202020204" pitchFamily="34" charset="0"/>
                  <a:cs typeface="Arial" panose="020B0604020202020204" pitchFamily="34" charset="0"/>
                </a:rPr>
                <a:t>OGC</a:t>
              </a:r>
            </a:p>
          </p:txBody>
        </p:sp>
        <p:grpSp>
          <p:nvGrpSpPr>
            <p:cNvPr id="58" name="Group 57">
              <a:extLst>
                <a:ext uri="{FF2B5EF4-FFF2-40B4-BE49-F238E27FC236}">
                  <a16:creationId xmlns:a16="http://schemas.microsoft.com/office/drawing/2014/main" id="{A3B0EA28-7199-4847-84D2-A713026793A8}"/>
                </a:ext>
              </a:extLst>
            </p:cNvPr>
            <p:cNvGrpSpPr/>
            <p:nvPr/>
          </p:nvGrpSpPr>
          <p:grpSpPr>
            <a:xfrm rot="5400000">
              <a:off x="3959214" y="1352028"/>
              <a:ext cx="397415" cy="85725"/>
              <a:chOff x="5028903" y="811530"/>
              <a:chExt cx="529887" cy="114300"/>
            </a:xfrm>
          </p:grpSpPr>
          <p:sp>
            <p:nvSpPr>
              <p:cNvPr id="59" name="Oval 58">
                <a:extLst>
                  <a:ext uri="{FF2B5EF4-FFF2-40B4-BE49-F238E27FC236}">
                    <a16:creationId xmlns:a16="http://schemas.microsoft.com/office/drawing/2014/main" id="{A6EDAA36-4789-42A3-A4EC-D25D6BFBED0B}"/>
                  </a:ext>
                </a:extLst>
              </p:cNvPr>
              <p:cNvSpPr/>
              <p:nvPr/>
            </p:nvSpPr>
            <p:spPr>
              <a:xfrm>
                <a:off x="5444490" y="811530"/>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60" name="Straight Connector 59">
                <a:extLst>
                  <a:ext uri="{FF2B5EF4-FFF2-40B4-BE49-F238E27FC236}">
                    <a16:creationId xmlns:a16="http://schemas.microsoft.com/office/drawing/2014/main" id="{D1AC300B-44D8-4257-8652-1361FDF43998}"/>
                  </a:ext>
                </a:extLst>
              </p:cNvPr>
              <p:cNvCxnSpPr>
                <a:cxnSpLocks/>
                <a:stCxn id="59" idx="2"/>
              </p:cNvCxnSpPr>
              <p:nvPr/>
            </p:nvCxnSpPr>
            <p:spPr>
              <a:xfrm rot="16200000" flipV="1">
                <a:off x="5236697" y="660887"/>
                <a:ext cx="0" cy="415587"/>
              </a:xfrm>
              <a:prstGeom prst="line">
                <a:avLst/>
              </a:prstGeom>
              <a:ln w="19050"/>
            </p:spPr>
            <p:style>
              <a:lnRef idx="1">
                <a:schemeClr val="dk1"/>
              </a:lnRef>
              <a:fillRef idx="0">
                <a:schemeClr val="dk1"/>
              </a:fillRef>
              <a:effectRef idx="0">
                <a:schemeClr val="dk1"/>
              </a:effectRef>
              <a:fontRef idx="minor">
                <a:schemeClr val="tx1"/>
              </a:fontRef>
            </p:style>
          </p:cxnSp>
        </p:grpSp>
        <p:sp>
          <p:nvSpPr>
            <p:cNvPr id="62" name="TextBox 61">
              <a:extLst>
                <a:ext uri="{FF2B5EF4-FFF2-40B4-BE49-F238E27FC236}">
                  <a16:creationId xmlns:a16="http://schemas.microsoft.com/office/drawing/2014/main" id="{B3EB705F-43EB-4423-9045-5DD9A8B5F0EF}"/>
                </a:ext>
              </a:extLst>
            </p:cNvPr>
            <p:cNvSpPr txBox="1"/>
            <p:nvPr/>
          </p:nvSpPr>
          <p:spPr>
            <a:xfrm>
              <a:off x="4195656" y="1145300"/>
              <a:ext cx="1455560" cy="507831"/>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Suhar</a:t>
              </a:r>
              <a:r>
                <a:rPr lang="en-US" sz="675" b="1" dirty="0">
                  <a:latin typeface="Arial" panose="020B0604020202020204" pitchFamily="34" charset="0"/>
                  <a:cs typeface="Arial" panose="020B0604020202020204" pitchFamily="34" charset="0"/>
                </a:rPr>
                <a:t> Refinery Improvement Project (2013)- EPC</a:t>
              </a:r>
            </a:p>
            <a:p>
              <a:r>
                <a:rPr lang="en-US" sz="675" b="1" dirty="0">
                  <a:solidFill>
                    <a:srgbClr val="FF0000"/>
                  </a:solidFill>
                  <a:latin typeface="Arial" panose="020B0604020202020204" pitchFamily="34" charset="0"/>
                  <a:cs typeface="Arial" panose="020B0604020202020204" pitchFamily="34" charset="0"/>
                </a:rPr>
                <a:t>ICV: $569M</a:t>
              </a:r>
            </a:p>
            <a:p>
              <a:r>
                <a:rPr lang="en-US" sz="675" dirty="0">
                  <a:latin typeface="Arial" panose="020B0604020202020204" pitchFamily="34" charset="0"/>
                  <a:cs typeface="Arial" panose="020B0604020202020204" pitchFamily="34" charset="0"/>
                </a:rPr>
                <a:t>ORPIC</a:t>
              </a:r>
            </a:p>
          </p:txBody>
        </p:sp>
        <p:grpSp>
          <p:nvGrpSpPr>
            <p:cNvPr id="77" name="Group 76">
              <a:extLst>
                <a:ext uri="{FF2B5EF4-FFF2-40B4-BE49-F238E27FC236}">
                  <a16:creationId xmlns:a16="http://schemas.microsoft.com/office/drawing/2014/main" id="{0EFE7E63-8BDA-4472-83FA-7AD42CD6402D}"/>
                </a:ext>
              </a:extLst>
            </p:cNvPr>
            <p:cNvGrpSpPr/>
            <p:nvPr/>
          </p:nvGrpSpPr>
          <p:grpSpPr>
            <a:xfrm>
              <a:off x="4178034" y="1866599"/>
              <a:ext cx="1462526" cy="302461"/>
              <a:chOff x="5770244" y="1969465"/>
              <a:chExt cx="1950035" cy="403281"/>
            </a:xfrm>
          </p:grpSpPr>
          <p:sp>
            <p:nvSpPr>
              <p:cNvPr id="64" name="Oval 63">
                <a:extLst>
                  <a:ext uri="{FF2B5EF4-FFF2-40B4-BE49-F238E27FC236}">
                    <a16:creationId xmlns:a16="http://schemas.microsoft.com/office/drawing/2014/main" id="{C540EA4C-05C1-4261-910E-3815D7346DC0}"/>
                  </a:ext>
                </a:extLst>
              </p:cNvPr>
              <p:cNvSpPr/>
              <p:nvPr/>
            </p:nvSpPr>
            <p:spPr>
              <a:xfrm rot="5400000">
                <a:off x="5770244" y="2258446"/>
                <a:ext cx="114300" cy="11430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69" name="Connector: Elbow 68">
                <a:extLst>
                  <a:ext uri="{FF2B5EF4-FFF2-40B4-BE49-F238E27FC236}">
                    <a16:creationId xmlns:a16="http://schemas.microsoft.com/office/drawing/2014/main" id="{907CD73C-6AB6-4ED5-95DF-66A4E5C3953A}"/>
                  </a:ext>
                </a:extLst>
              </p:cNvPr>
              <p:cNvCxnSpPr>
                <a:cxnSpLocks/>
              </p:cNvCxnSpPr>
              <p:nvPr/>
            </p:nvCxnSpPr>
            <p:spPr>
              <a:xfrm rot="10800000" flipV="1">
                <a:off x="5807947" y="1969465"/>
                <a:ext cx="1912332" cy="286019"/>
              </a:xfrm>
              <a:prstGeom prst="bentConnector3">
                <a:avLst>
                  <a:gd name="adj1" fmla="val 99425"/>
                </a:avLst>
              </a:prstGeom>
              <a:ln w="19050"/>
            </p:spPr>
            <p:style>
              <a:lnRef idx="1">
                <a:schemeClr val="dk1"/>
              </a:lnRef>
              <a:fillRef idx="0">
                <a:schemeClr val="dk1"/>
              </a:fillRef>
              <a:effectRef idx="0">
                <a:schemeClr val="dk1"/>
              </a:effectRef>
              <a:fontRef idx="minor">
                <a:schemeClr val="tx1"/>
              </a:fontRef>
            </p:style>
          </p:cxnSp>
        </p:grpSp>
        <p:sp>
          <p:nvSpPr>
            <p:cNvPr id="78" name="TextBox 77">
              <a:extLst>
                <a:ext uri="{FF2B5EF4-FFF2-40B4-BE49-F238E27FC236}">
                  <a16:creationId xmlns:a16="http://schemas.microsoft.com/office/drawing/2014/main" id="{D4B21DA1-275E-47B2-A1BF-06AB42353779}"/>
                </a:ext>
              </a:extLst>
            </p:cNvPr>
            <p:cNvSpPr txBox="1"/>
            <p:nvPr/>
          </p:nvSpPr>
          <p:spPr>
            <a:xfrm>
              <a:off x="5617576" y="1477670"/>
              <a:ext cx="1598309" cy="611706"/>
            </a:xfrm>
            <a:prstGeom prst="rect">
              <a:avLst/>
            </a:prstGeom>
            <a:noFill/>
          </p:spPr>
          <p:txBody>
            <a:bodyPr wrap="square" rtlCol="0">
              <a:spAutoFit/>
            </a:bodyPr>
            <a:lstStyle/>
            <a:p>
              <a:r>
                <a:rPr lang="en-US" sz="675" b="1" dirty="0">
                  <a:latin typeface="Arial" panose="020B0604020202020204" pitchFamily="34" charset="0"/>
                  <a:cs typeface="Arial" panose="020B0604020202020204" pitchFamily="34" charset="0"/>
                </a:rPr>
                <a:t>Provision of engineering &amp; project support and management services</a:t>
              </a:r>
            </a:p>
            <a:p>
              <a:r>
                <a:rPr lang="en-US" sz="675" dirty="0">
                  <a:latin typeface="Arial" panose="020B0604020202020204" pitchFamily="34" charset="0"/>
                  <a:cs typeface="Arial" panose="020B0604020202020204" pitchFamily="34" charset="0"/>
                </a:rPr>
                <a:t>Reimbursable (7-year contract + 3 Years awarded in </a:t>
              </a:r>
              <a:r>
                <a:rPr lang="en-US" sz="675" b="1" dirty="0">
                  <a:latin typeface="Arial" panose="020B0604020202020204" pitchFamily="34" charset="0"/>
                  <a:cs typeface="Arial" panose="020B0604020202020204" pitchFamily="34" charset="0"/>
                </a:rPr>
                <a:t>2021</a:t>
              </a:r>
              <a:r>
                <a:rPr lang="en-US" sz="675" dirty="0">
                  <a:latin typeface="Arial" panose="020B0604020202020204" pitchFamily="34" charset="0"/>
                  <a:cs typeface="Arial" panose="020B0604020202020204" pitchFamily="34" charset="0"/>
                </a:rPr>
                <a:t>)</a:t>
              </a:r>
            </a:p>
            <a:p>
              <a:r>
                <a:rPr lang="en-US" sz="675" dirty="0">
                  <a:latin typeface="Arial" panose="020B0604020202020204" pitchFamily="34" charset="0"/>
                  <a:cs typeface="Arial" panose="020B0604020202020204" pitchFamily="34" charset="0"/>
                </a:rPr>
                <a:t>PDO</a:t>
              </a:r>
            </a:p>
          </p:txBody>
        </p:sp>
        <p:cxnSp>
          <p:nvCxnSpPr>
            <p:cNvPr id="65" name="Straight Connector 64">
              <a:extLst>
                <a:ext uri="{FF2B5EF4-FFF2-40B4-BE49-F238E27FC236}">
                  <a16:creationId xmlns:a16="http://schemas.microsoft.com/office/drawing/2014/main" id="{31DFE32C-6E5D-4E60-B1E9-1061589F7CDE}"/>
                </a:ext>
              </a:extLst>
            </p:cNvPr>
            <p:cNvCxnSpPr>
              <a:cxnSpLocks/>
            </p:cNvCxnSpPr>
            <p:nvPr/>
          </p:nvCxnSpPr>
          <p:spPr>
            <a:xfrm flipH="1">
              <a:off x="3657670" y="3934125"/>
              <a:ext cx="2654618" cy="0"/>
            </a:xfrm>
            <a:prstGeom prst="line">
              <a:avLst/>
            </a:prstGeom>
            <a:ln w="19050"/>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5240832D-7A8E-4ACA-8338-49FD642F069C}"/>
                </a:ext>
              </a:extLst>
            </p:cNvPr>
            <p:cNvSpPr txBox="1"/>
            <p:nvPr/>
          </p:nvSpPr>
          <p:spPr>
            <a:xfrm>
              <a:off x="5020904" y="3957574"/>
              <a:ext cx="1316492" cy="611706"/>
            </a:xfrm>
            <a:prstGeom prst="rect">
              <a:avLst/>
            </a:prstGeom>
            <a:noFill/>
          </p:spPr>
          <p:txBody>
            <a:bodyPr wrap="square" rtlCol="0">
              <a:spAutoFit/>
            </a:bodyPr>
            <a:lstStyle/>
            <a:p>
              <a:r>
                <a:rPr lang="en-US" sz="675" b="1" dirty="0" err="1">
                  <a:latin typeface="Arial" panose="020B0604020202020204" pitchFamily="34" charset="0"/>
                  <a:cs typeface="Arial" panose="020B0604020202020204" pitchFamily="34" charset="0"/>
                </a:rPr>
                <a:t>Marmul</a:t>
              </a:r>
              <a:r>
                <a:rPr lang="en-US" sz="675" b="1" dirty="0">
                  <a:latin typeface="Arial" panose="020B0604020202020204" pitchFamily="34" charset="0"/>
                  <a:cs typeface="Arial" panose="020B0604020202020204" pitchFamily="34" charset="0"/>
                </a:rPr>
                <a:t> Polymer Phase 3 Project (2018)</a:t>
              </a:r>
            </a:p>
            <a:p>
              <a:r>
                <a:rPr lang="en-US" sz="675" dirty="0" err="1">
                  <a:latin typeface="Arial" panose="020B0604020202020204" pitchFamily="34" charset="0"/>
                  <a:cs typeface="Arial" panose="020B0604020202020204" pitchFamily="34" charset="0"/>
                </a:rPr>
                <a:t>EPCm</a:t>
              </a:r>
              <a:endParaRPr lang="en-US" sz="675" dirty="0">
                <a:latin typeface="Arial" panose="020B0604020202020204" pitchFamily="34" charset="0"/>
                <a:cs typeface="Arial" panose="020B0604020202020204" pitchFamily="34" charset="0"/>
              </a:endParaRPr>
            </a:p>
            <a:p>
              <a:r>
                <a:rPr lang="en-US" sz="675" b="1" dirty="0">
                  <a:solidFill>
                    <a:srgbClr val="FF0000"/>
                  </a:solidFill>
                  <a:latin typeface="Arial" panose="020B0604020202020204" pitchFamily="34" charset="0"/>
                  <a:cs typeface="Arial" panose="020B0604020202020204" pitchFamily="34" charset="0"/>
                </a:rPr>
                <a:t>ICV: $57M</a:t>
              </a:r>
            </a:p>
            <a:p>
              <a:r>
                <a:rPr lang="en-US" sz="675" dirty="0">
                  <a:latin typeface="Arial" panose="020B0604020202020204" pitchFamily="34" charset="0"/>
                  <a:cs typeface="Arial" panose="020B0604020202020204" pitchFamily="34" charset="0"/>
                </a:rPr>
                <a:t>PDO</a:t>
              </a:r>
            </a:p>
          </p:txBody>
        </p:sp>
      </p:grpSp>
      <p:sp>
        <p:nvSpPr>
          <p:cNvPr id="61" name="Title 1">
            <a:extLst>
              <a:ext uri="{FF2B5EF4-FFF2-40B4-BE49-F238E27FC236}">
                <a16:creationId xmlns:a16="http://schemas.microsoft.com/office/drawing/2014/main" id="{D0677E87-DA67-4685-BF04-060B03BC8657}"/>
              </a:ext>
            </a:extLst>
          </p:cNvPr>
          <p:cNvSpPr>
            <a:spLocks noGrp="1"/>
          </p:cNvSpPr>
          <p:nvPr>
            <p:ph type="title"/>
          </p:nvPr>
        </p:nvSpPr>
        <p:spPr>
          <a:xfrm>
            <a:off x="435212" y="329492"/>
            <a:ext cx="7056785" cy="262840"/>
          </a:xfrm>
        </p:spPr>
        <p:txBody>
          <a:bodyPr>
            <a:normAutofit/>
          </a:bodyPr>
          <a:lstStyle/>
          <a:p>
            <a:r>
              <a:rPr lang="en-US" sz="1800" dirty="0"/>
              <a:t>Petrofac Contribution to the ICV Oman [ +$3.7 </a:t>
            </a:r>
            <a:r>
              <a:rPr lang="en-US" sz="1800" dirty="0" err="1"/>
              <a:t>Bln</a:t>
            </a:r>
            <a:r>
              <a:rPr lang="en-US" sz="1800" dirty="0"/>
              <a:t>]</a:t>
            </a:r>
          </a:p>
        </p:txBody>
      </p:sp>
      <p:sp>
        <p:nvSpPr>
          <p:cNvPr id="5" name="AutoShape 24">
            <a:extLst>
              <a:ext uri="{FF2B5EF4-FFF2-40B4-BE49-F238E27FC236}">
                <a16:creationId xmlns:a16="http://schemas.microsoft.com/office/drawing/2014/main" id="{19B4075A-FACB-AB94-8468-CBA731A1535E}"/>
              </a:ext>
            </a:extLst>
          </p:cNvPr>
          <p:cNvSpPr>
            <a:spLocks/>
          </p:cNvSpPr>
          <p:nvPr/>
        </p:nvSpPr>
        <p:spPr bwMode="auto">
          <a:xfrm>
            <a:off x="7475329" y="2017247"/>
            <a:ext cx="1497449" cy="141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chemeClr val="bg1">
              <a:lumMod val="85000"/>
            </a:schemeClr>
          </a:solidFill>
          <a:ln w="25400" cap="flat" cmpd="sng" algn="ctr">
            <a:solidFill>
              <a:srgbClr val="F26A22"/>
            </a:solidFill>
            <a:prstDash val="solid"/>
          </a:ln>
          <a:effectLst/>
        </p:spPr>
        <p:txBody>
          <a:bodyPr lIns="0" tIns="0" rIns="0" bIns="0" anchor="ctr"/>
          <a:lstStyle/>
          <a:p>
            <a:pPr marL="118745" marR="0" algn="l" hangingPunct="0">
              <a:spcBef>
                <a:spcPts val="0"/>
              </a:spcBef>
              <a:spcAft>
                <a:spcPts val="0"/>
              </a:spcAft>
              <a:tabLst>
                <a:tab pos="2000250" algn="l"/>
              </a:tabLst>
            </a:pPr>
            <a:r>
              <a:rPr lang="en-US" sz="1000" b="1"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Early History</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p>
            <a:pPr marL="290195" marR="0" indent="-171450" algn="l" hangingPunct="0">
              <a:spcBef>
                <a:spcPts val="0"/>
              </a:spcBef>
              <a:spcAft>
                <a:spcPts val="0"/>
              </a:spcAft>
              <a:buFont typeface="Arial" panose="020B0604020202020204" pitchFamily="34" charset="0"/>
              <a:buChar char="•"/>
              <a:tabLst>
                <a:tab pos="2000250" algn="l"/>
              </a:tabLst>
            </a:pPr>
            <a:r>
              <a:rPr lang="en-US" sz="800"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Occidental </a:t>
            </a:r>
            <a:r>
              <a:rPr lang="en-US" sz="800" dirty="0" err="1">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Safah</a:t>
            </a:r>
            <a:r>
              <a:rPr lang="en-US" sz="800"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 crude stabilization project, </a:t>
            </a:r>
            <a:r>
              <a:rPr lang="en-US" sz="800" dirty="0">
                <a:solidFill>
                  <a:srgbClr val="FF0000"/>
                </a:solidFill>
                <a:effectLst/>
                <a:latin typeface="Arial Bold" panose="020B0704020202020204" pitchFamily="34" charset="0"/>
                <a:ea typeface="Times New Roman" panose="02020603050405020304" pitchFamily="18" charset="0"/>
                <a:cs typeface="Arial Bold" panose="020B0704020202020204" pitchFamily="34" charset="0"/>
              </a:rPr>
              <a:t>$12M </a:t>
            </a:r>
            <a:r>
              <a:rPr lang="en-US" sz="800"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(1988)</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90195" marR="0" indent="-171450" algn="l" hangingPunct="0">
              <a:spcBef>
                <a:spcPts val="0"/>
              </a:spcBef>
              <a:spcAft>
                <a:spcPts val="0"/>
              </a:spcAft>
              <a:buFont typeface="Arial" panose="020B0604020202020204" pitchFamily="34" charset="0"/>
              <a:buChar char="•"/>
              <a:tabLst>
                <a:tab pos="2000250" algn="l"/>
              </a:tabLst>
            </a:pPr>
            <a:r>
              <a:rPr lang="en-US" sz="800"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Occidental gas reinjection facility,  </a:t>
            </a:r>
            <a:r>
              <a:rPr lang="en-US" sz="800" dirty="0">
                <a:solidFill>
                  <a:srgbClr val="FF0000"/>
                </a:solidFill>
                <a:effectLst/>
                <a:latin typeface="Arial Bold" panose="020B0704020202020204" pitchFamily="34" charset="0"/>
                <a:ea typeface="Times New Roman" panose="02020603050405020304" pitchFamily="18" charset="0"/>
                <a:cs typeface="Arial Bold" panose="020B0704020202020204" pitchFamily="34" charset="0"/>
              </a:rPr>
              <a:t>$14M </a:t>
            </a:r>
            <a:r>
              <a:rPr lang="en-US" sz="800"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(1989-90)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90195" marR="0" indent="-171450" algn="l" hangingPunct="0">
              <a:spcBef>
                <a:spcPts val="0"/>
              </a:spcBef>
              <a:spcAft>
                <a:spcPts val="0"/>
              </a:spcAft>
              <a:buFont typeface="Arial" panose="020B0604020202020204" pitchFamily="34" charset="0"/>
              <a:buChar char="•"/>
              <a:tabLst>
                <a:tab pos="2000250" algn="l"/>
              </a:tabLst>
            </a:pPr>
            <a:r>
              <a:rPr lang="en-US" sz="800"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PDO, North Oman crude stabilization project, </a:t>
            </a:r>
            <a:r>
              <a:rPr lang="en-US" sz="800" dirty="0">
                <a:solidFill>
                  <a:srgbClr val="FF0000"/>
                </a:solidFill>
                <a:effectLst/>
                <a:latin typeface="Arial Bold" panose="020B0704020202020204" pitchFamily="34" charset="0"/>
                <a:ea typeface="Times New Roman" panose="02020603050405020304" pitchFamily="18" charset="0"/>
                <a:cs typeface="Arial Bold" panose="020B0704020202020204" pitchFamily="34" charset="0"/>
              </a:rPr>
              <a:t>$61M </a:t>
            </a:r>
            <a:r>
              <a:rPr lang="en-US" sz="800"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(1992-94)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AutoShape 24">
            <a:extLst>
              <a:ext uri="{FF2B5EF4-FFF2-40B4-BE49-F238E27FC236}">
                <a16:creationId xmlns:a16="http://schemas.microsoft.com/office/drawing/2014/main" id="{80497E8B-3A7E-CD94-DB33-65FF07F82E7C}"/>
              </a:ext>
            </a:extLst>
          </p:cNvPr>
          <p:cNvSpPr>
            <a:spLocks/>
          </p:cNvSpPr>
          <p:nvPr/>
        </p:nvSpPr>
        <p:spPr bwMode="auto">
          <a:xfrm>
            <a:off x="7457218" y="1424112"/>
            <a:ext cx="1497449" cy="48791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chemeClr val="bg1">
              <a:lumMod val="85000"/>
            </a:schemeClr>
          </a:solidFill>
          <a:ln w="25400" cap="flat" cmpd="sng" algn="ctr">
            <a:solidFill>
              <a:srgbClr val="F26A22"/>
            </a:solidFill>
            <a:prstDash val="solid"/>
          </a:ln>
          <a:effectLst/>
        </p:spPr>
        <p:txBody>
          <a:bodyPr lIns="0" tIns="0" rIns="0" bIns="0" anchor="ctr"/>
          <a:lstStyle/>
          <a:p>
            <a:pPr marL="118745" marR="0" algn="l" hangingPunct="0">
              <a:spcBef>
                <a:spcPts val="0"/>
              </a:spcBef>
              <a:spcAft>
                <a:spcPts val="0"/>
              </a:spcAft>
              <a:tabLst>
                <a:tab pos="2000250" algn="l"/>
              </a:tabLst>
            </a:pPr>
            <a:r>
              <a:rPr lang="en-US" sz="800" b="1" dirty="0" err="1">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Takatuf</a:t>
            </a:r>
            <a:r>
              <a:rPr lang="en-US" sz="800" b="1" dirty="0">
                <a:solidFill>
                  <a:srgbClr val="000000"/>
                </a:solidFill>
                <a:effectLst/>
                <a:latin typeface="Arial Bold" panose="020B0704020202020204" pitchFamily="34" charset="0"/>
                <a:ea typeface="Times New Roman" panose="02020603050405020304" pitchFamily="18" charset="0"/>
                <a:cs typeface="Arial Bold" panose="020B0704020202020204" pitchFamily="34" charset="0"/>
              </a:rPr>
              <a:t> Petrofac Oman (TPO) Training Center</a:t>
            </a:r>
          </a:p>
          <a:p>
            <a:pPr marL="118745" marR="0" algn="l" hangingPunct="0">
              <a:spcBef>
                <a:spcPts val="0"/>
              </a:spcBef>
              <a:spcAft>
                <a:spcPts val="0"/>
              </a:spcAft>
              <a:tabLst>
                <a:tab pos="2000250" algn="l"/>
              </a:tabLst>
            </a:pPr>
            <a:r>
              <a:rPr lang="en-US" sz="800" b="1" dirty="0">
                <a:solidFill>
                  <a:srgbClr val="FF0000"/>
                </a:solidFill>
                <a:effectLst/>
                <a:latin typeface="Arial Bold" panose="020B0704020202020204" pitchFamily="34" charset="0"/>
                <a:ea typeface="Times New Roman" panose="02020603050405020304" pitchFamily="18" charset="0"/>
                <a:cs typeface="Arial Bold" panose="020B0704020202020204" pitchFamily="34" charset="0"/>
              </a:rPr>
              <a:t> $30M</a:t>
            </a:r>
            <a:endParaRPr lang="en-US" sz="105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38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78AC1E-5E32-4B05-A96F-984CA8BF4592}"/>
              </a:ext>
            </a:extLst>
          </p:cNvPr>
          <p:cNvSpPr/>
          <p:nvPr/>
        </p:nvSpPr>
        <p:spPr>
          <a:xfrm>
            <a:off x="755576" y="0"/>
            <a:ext cx="144016" cy="3096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400" dirty="0"/>
          </a:p>
        </p:txBody>
      </p:sp>
      <p:sp>
        <p:nvSpPr>
          <p:cNvPr id="6" name="Text Placeholder 1">
            <a:extLst>
              <a:ext uri="{FF2B5EF4-FFF2-40B4-BE49-F238E27FC236}">
                <a16:creationId xmlns:a16="http://schemas.microsoft.com/office/drawing/2014/main" id="{5C3952FF-549E-4135-8F54-6940812F5A8B}"/>
              </a:ext>
            </a:extLst>
          </p:cNvPr>
          <p:cNvSpPr txBox="1">
            <a:spLocks/>
          </p:cNvSpPr>
          <p:nvPr/>
        </p:nvSpPr>
        <p:spPr>
          <a:xfrm>
            <a:off x="1095226" y="920540"/>
            <a:ext cx="4628902" cy="613602"/>
          </a:xfrm>
          <a:prstGeom prst="rect">
            <a:avLst/>
          </a:prstGeom>
        </p:spPr>
        <p:txBody>
          <a:bodyPr/>
          <a:lstStyle>
            <a:lvl1pPr marL="0" indent="0" algn="l" defTabSz="914400" rtl="0" eaLnBrk="1" latinLnBrk="0" hangingPunct="1">
              <a:lnSpc>
                <a:spcPct val="100000"/>
              </a:lnSpc>
              <a:spcBef>
                <a:spcPts val="0"/>
              </a:spcBef>
              <a:spcAft>
                <a:spcPts val="800"/>
              </a:spcAft>
              <a:buFontTx/>
              <a:buNone/>
              <a:defRPr sz="2000" kern="1200" spc="-2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FontTx/>
              <a:buNone/>
              <a:defRPr sz="1600" b="1" kern="1200" spc="-20" baseline="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800"/>
              </a:spcAft>
              <a:buFont typeface="Arial" panose="020B0604020202020204" pitchFamily="34" charset="0"/>
              <a:buChar char="•"/>
              <a:defRPr sz="1600" kern="1200" spc="-20" baseline="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800"/>
              </a:spcAft>
              <a:buFont typeface="Arial" panose="020B0604020202020204" pitchFamily="34" charset="0"/>
              <a:buChar char="–"/>
              <a:defRPr sz="1400" kern="1200" spc="-20" baseline="0">
                <a:solidFill>
                  <a:schemeClr val="tx1"/>
                </a:solidFill>
                <a:latin typeface="+mn-lt"/>
                <a:ea typeface="+mn-ea"/>
                <a:cs typeface="+mn-cs"/>
              </a:defRPr>
            </a:lvl4pPr>
            <a:lvl5pPr marL="540000" indent="-180000" algn="l" defTabSz="914400" rtl="0" eaLnBrk="1" latinLnBrk="0" hangingPunct="1">
              <a:lnSpc>
                <a:spcPct val="100000"/>
              </a:lnSpc>
              <a:spcBef>
                <a:spcPts val="0"/>
              </a:spcBef>
              <a:spcAft>
                <a:spcPts val="800"/>
              </a:spcAft>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solidFill>
                  <a:schemeClr val="bg1"/>
                </a:solidFill>
              </a:rPr>
              <a:t>Delivering the world’s evolving </a:t>
            </a:r>
            <a:r>
              <a:rPr lang="en-GB" sz="3600" b="1" dirty="0">
                <a:solidFill>
                  <a:schemeClr val="accent5"/>
                </a:solidFill>
              </a:rPr>
              <a:t>energy needs</a:t>
            </a:r>
          </a:p>
          <a:p>
            <a:r>
              <a:rPr lang="en-GB" sz="3600" b="1" dirty="0">
                <a:solidFill>
                  <a:schemeClr val="bg1"/>
                </a:solidFill>
              </a:rPr>
              <a:t>.</a:t>
            </a:r>
          </a:p>
        </p:txBody>
      </p:sp>
      <p:sp>
        <p:nvSpPr>
          <p:cNvPr id="2" name="Rectangle 1">
            <a:extLst>
              <a:ext uri="{FF2B5EF4-FFF2-40B4-BE49-F238E27FC236}">
                <a16:creationId xmlns:a16="http://schemas.microsoft.com/office/drawing/2014/main" id="{D173AC48-2F64-4B76-97C7-4B6E80AB4AFF}"/>
              </a:ext>
            </a:extLst>
          </p:cNvPr>
          <p:cNvSpPr/>
          <p:nvPr/>
        </p:nvSpPr>
        <p:spPr>
          <a:xfrm>
            <a:off x="1119289" y="2824106"/>
            <a:ext cx="5624838" cy="369332"/>
          </a:xfrm>
          <a:prstGeom prst="rect">
            <a:avLst/>
          </a:prstGeom>
        </p:spPr>
        <p:txBody>
          <a:bodyPr wrap="square">
            <a:spAutoFit/>
          </a:bodyPr>
          <a:lstStyle/>
          <a:p>
            <a:pPr>
              <a:spcAft>
                <a:spcPts val="1400"/>
              </a:spcAft>
            </a:pPr>
            <a:r>
              <a:rPr lang="en-GB" dirty="0">
                <a:solidFill>
                  <a:schemeClr val="bg1"/>
                </a:solidFill>
              </a:rPr>
              <a:t>For ultra-efficient delivery, </a:t>
            </a:r>
            <a:r>
              <a:rPr lang="en-GB" b="1" i="1" dirty="0">
                <a:solidFill>
                  <a:schemeClr val="accent5"/>
                </a:solidFill>
              </a:rPr>
              <a:t>turn to</a:t>
            </a:r>
            <a:r>
              <a:rPr lang="en-GB" dirty="0">
                <a:solidFill>
                  <a:schemeClr val="accent5"/>
                </a:solidFill>
              </a:rPr>
              <a:t> </a:t>
            </a:r>
            <a:r>
              <a:rPr lang="en-GB" dirty="0">
                <a:solidFill>
                  <a:schemeClr val="bg1"/>
                </a:solidFill>
              </a:rPr>
              <a:t>Petrofac. </a:t>
            </a:r>
            <a:endParaRPr lang="en-GB" dirty="0"/>
          </a:p>
        </p:txBody>
      </p:sp>
    </p:spTree>
    <p:extLst>
      <p:ext uri="{BB962C8B-B14F-4D97-AF65-F5344CB8AC3E}">
        <p14:creationId xmlns:p14="http://schemas.microsoft.com/office/powerpoint/2010/main" val="303273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877A-688C-4F29-BAAC-D0281069CA1A}"/>
              </a:ext>
            </a:extLst>
          </p:cNvPr>
          <p:cNvSpPr>
            <a:spLocks noGrp="1"/>
          </p:cNvSpPr>
          <p:nvPr>
            <p:ph type="title"/>
          </p:nvPr>
        </p:nvSpPr>
        <p:spPr>
          <a:xfrm>
            <a:off x="710992" y="468324"/>
            <a:ext cx="4063999" cy="701200"/>
          </a:xfrm>
        </p:spPr>
        <p:txBody>
          <a:bodyPr/>
          <a:lstStyle/>
          <a:p>
            <a:r>
              <a:rPr lang="en-GB" sz="2000" spc="-31" dirty="0"/>
              <a:t>Market Overview - Oman</a:t>
            </a:r>
            <a:endParaRPr lang="en-US" dirty="0"/>
          </a:p>
        </p:txBody>
      </p:sp>
      <p:sp>
        <p:nvSpPr>
          <p:cNvPr id="5" name="TextBox 4">
            <a:extLst>
              <a:ext uri="{FF2B5EF4-FFF2-40B4-BE49-F238E27FC236}">
                <a16:creationId xmlns:a16="http://schemas.microsoft.com/office/drawing/2014/main" id="{DABECCEE-0BF4-B1C8-34A7-578E381DF0E7}"/>
              </a:ext>
            </a:extLst>
          </p:cNvPr>
          <p:cNvSpPr txBox="1"/>
          <p:nvPr/>
        </p:nvSpPr>
        <p:spPr>
          <a:xfrm>
            <a:off x="462516" y="2709937"/>
            <a:ext cx="8218968" cy="2541721"/>
          </a:xfrm>
          <a:prstGeom prst="rect">
            <a:avLst/>
          </a:prstGeom>
          <a:noFill/>
        </p:spPr>
        <p:txBody>
          <a:bodyPr wrap="square" rtlCol="0">
            <a:spAutoFit/>
          </a:bodyPr>
          <a:lstStyle/>
          <a:p>
            <a:pPr marL="58420" indent="-58420" algn="just" defTabSz="914378">
              <a:spcBef>
                <a:spcPts val="450"/>
              </a:spcBef>
              <a:spcAft>
                <a:spcPts val="225"/>
              </a:spcAft>
              <a:buFont typeface="Arial" panose="020B0604020202020204" pitchFamily="34" charset="0"/>
              <a:buChar char="•"/>
            </a:pPr>
            <a:r>
              <a:rPr lang="en-US" sz="1000" dirty="0"/>
              <a:t> Oman submitted its second Nationally Determined Contribution (NDC) pledging to reduce GHG emissions by 7% in 2030.  </a:t>
            </a:r>
          </a:p>
          <a:p>
            <a:pPr marL="58420" indent="-58420" algn="just" defTabSz="914378">
              <a:spcBef>
                <a:spcPts val="450"/>
              </a:spcBef>
              <a:spcAft>
                <a:spcPts val="225"/>
              </a:spcAft>
              <a:buFont typeface="Arial" panose="020B0604020202020204" pitchFamily="34" charset="0"/>
              <a:buChar char="•"/>
            </a:pPr>
            <a:r>
              <a:rPr lang="en-US" sz="1000" dirty="0"/>
              <a:t> Natural gas represents 97% of the power mix. Two large solar projects </a:t>
            </a:r>
            <a:r>
              <a:rPr lang="en-US" sz="1000" dirty="0" err="1"/>
              <a:t>totalling</a:t>
            </a:r>
            <a:r>
              <a:rPr lang="en-US" sz="1000" dirty="0"/>
              <a:t> 2.5 GW were commissioned in 2021. Private companies account for around 90% of the power production. It launched an electricity spot market in 2022.</a:t>
            </a:r>
          </a:p>
          <a:p>
            <a:pPr marL="58420" indent="-58420" algn="just" defTabSz="914378">
              <a:spcBef>
                <a:spcPts val="450"/>
              </a:spcBef>
              <a:spcAft>
                <a:spcPts val="225"/>
              </a:spcAft>
              <a:buFont typeface="Arial" panose="020B0604020202020204" pitchFamily="34" charset="0"/>
              <a:buChar char="•"/>
            </a:pPr>
            <a:r>
              <a:rPr lang="en-US" sz="1000" dirty="0"/>
              <a:t> Petroleum Development Oman accounts for around 60% of oil production and </a:t>
            </a:r>
            <a:r>
              <a:rPr lang="en-US" sz="1000" dirty="0">
                <a:latin typeface="+mj-lt"/>
              </a:rPr>
              <a:t>aims to slash its emissions to 50% of 2019 levels by 2030. OQ is also seeking international partners to replace 40 percent of its 3 GW power consumption with renewable energy projects.</a:t>
            </a:r>
          </a:p>
          <a:p>
            <a:pPr marL="58420" indent="-58420" algn="just" defTabSz="914378">
              <a:spcBef>
                <a:spcPts val="450"/>
              </a:spcBef>
              <a:spcAft>
                <a:spcPts val="225"/>
              </a:spcAft>
              <a:buFont typeface="Arial" panose="020B0604020202020204" pitchFamily="34" charset="0"/>
              <a:buChar char="•"/>
            </a:pPr>
            <a:r>
              <a:rPr lang="en-US" sz="1000" dirty="0"/>
              <a:t> Oman wants to develop gas production to face oil depletion. A new leasing round for onshore and offshore oil blocks was launched in 2021. </a:t>
            </a:r>
            <a:r>
              <a:rPr lang="en-US" sz="1000" dirty="0">
                <a:latin typeface="+mj-lt"/>
              </a:rPr>
              <a:t>EDO manages the government’s stake in PDO’s other upstream investments and finances their projects. EDO’s mandate includes investments in renewable and alternative energy resources. </a:t>
            </a:r>
            <a:endParaRPr lang="en-US" sz="1000" dirty="0"/>
          </a:p>
          <a:p>
            <a:pPr marL="58420" indent="-58420" algn="just" defTabSz="914378">
              <a:spcBef>
                <a:spcPts val="450"/>
              </a:spcBef>
              <a:spcAft>
                <a:spcPts val="225"/>
              </a:spcAft>
              <a:buFont typeface="Arial" panose="020B0604020202020204" pitchFamily="34" charset="0"/>
              <a:buChar char="•"/>
            </a:pPr>
            <a:r>
              <a:rPr lang="en-US" sz="1000" dirty="0">
                <a:latin typeface="+mj-lt"/>
              </a:rPr>
              <a:t> Oman is planning to build a hydrogen-centric economy by 2040, with an annual production of green and blue hydrogen of approximately 30GW by 2040. The government has announced several gigawatt-scale green hydrogen projects, including a 14GW facility powered by 25GW of wind and solar energy. Oman plans over $45 billion worth of green hydrogen and green ammonia projects. EDO subsidiary called Hydrogen Development Oman (HDO)  will manage these projects.</a:t>
            </a:r>
          </a:p>
          <a:p>
            <a:pPr marL="58420" indent="-58420" algn="just" defTabSz="914378">
              <a:spcBef>
                <a:spcPts val="450"/>
              </a:spcBef>
              <a:spcAft>
                <a:spcPts val="225"/>
              </a:spcAft>
              <a:buFont typeface="Arial" panose="020B0604020202020204" pitchFamily="34" charset="0"/>
              <a:buChar char="•"/>
            </a:pPr>
            <a:endParaRPr lang="en-US" sz="1000" dirty="0">
              <a:latin typeface="+mj-lt"/>
            </a:endParaRPr>
          </a:p>
        </p:txBody>
      </p:sp>
      <p:pic>
        <p:nvPicPr>
          <p:cNvPr id="4" name="Picture 3">
            <a:extLst>
              <a:ext uri="{FF2B5EF4-FFF2-40B4-BE49-F238E27FC236}">
                <a16:creationId xmlns:a16="http://schemas.microsoft.com/office/drawing/2014/main" id="{704836AD-49EC-0A2F-EC2B-12B680BB1FC0}"/>
              </a:ext>
            </a:extLst>
          </p:cNvPr>
          <p:cNvPicPr>
            <a:picLocks noChangeAspect="1"/>
          </p:cNvPicPr>
          <p:nvPr/>
        </p:nvPicPr>
        <p:blipFill>
          <a:blip r:embed="rId3"/>
          <a:stretch>
            <a:fillRect/>
          </a:stretch>
        </p:blipFill>
        <p:spPr>
          <a:xfrm>
            <a:off x="710992" y="912285"/>
            <a:ext cx="5881194" cy="1704291"/>
          </a:xfrm>
          <a:prstGeom prst="rect">
            <a:avLst/>
          </a:prstGeom>
        </p:spPr>
      </p:pic>
    </p:spTree>
    <p:extLst>
      <p:ext uri="{BB962C8B-B14F-4D97-AF65-F5344CB8AC3E}">
        <p14:creationId xmlns:p14="http://schemas.microsoft.com/office/powerpoint/2010/main" val="71509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4FD24-DDC0-9B42-90DD-12E2DF8F7597}"/>
              </a:ext>
            </a:extLst>
          </p:cNvPr>
          <p:cNvSpPr txBox="1"/>
          <p:nvPr/>
        </p:nvSpPr>
        <p:spPr>
          <a:xfrm>
            <a:off x="113347" y="4867054"/>
            <a:ext cx="883575" cy="200055"/>
          </a:xfrm>
          <a:prstGeom prst="rect">
            <a:avLst/>
          </a:prstGeom>
          <a:noFill/>
        </p:spPr>
        <p:txBody>
          <a:bodyPr wrap="none" rtlCol="0">
            <a:spAutoFit/>
          </a:bodyPr>
          <a:lstStyle/>
          <a:p>
            <a:r>
              <a:rPr lang="en-US" sz="700" i="1" dirty="0"/>
              <a:t>Source: </a:t>
            </a:r>
            <a:r>
              <a:rPr lang="en-US" sz="700" i="1" dirty="0" err="1"/>
              <a:t>Enerdata</a:t>
            </a:r>
            <a:endParaRPr lang="en-US" sz="700" i="1" dirty="0"/>
          </a:p>
        </p:txBody>
      </p:sp>
      <p:graphicFrame>
        <p:nvGraphicFramePr>
          <p:cNvPr id="10" name="Diagram 9">
            <a:extLst>
              <a:ext uri="{FF2B5EF4-FFF2-40B4-BE49-F238E27FC236}">
                <a16:creationId xmlns:a16="http://schemas.microsoft.com/office/drawing/2014/main" id="{0CA19B26-977A-C1DD-513B-5F95CDEE19F0}"/>
              </a:ext>
            </a:extLst>
          </p:cNvPr>
          <p:cNvGraphicFramePr/>
          <p:nvPr>
            <p:extLst>
              <p:ext uri="{D42A27DB-BD31-4B8C-83A1-F6EECF244321}">
                <p14:modId xmlns:p14="http://schemas.microsoft.com/office/powerpoint/2010/main" val="2800025400"/>
              </p:ext>
            </p:extLst>
          </p:nvPr>
        </p:nvGraphicFramePr>
        <p:xfrm>
          <a:off x="896680" y="701750"/>
          <a:ext cx="7449878" cy="4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FD12D549-2AC2-D54E-CC51-974F1D8502BB}"/>
              </a:ext>
            </a:extLst>
          </p:cNvPr>
          <p:cNvSpPr txBox="1"/>
          <p:nvPr/>
        </p:nvSpPr>
        <p:spPr>
          <a:xfrm>
            <a:off x="584791" y="410757"/>
            <a:ext cx="4572000" cy="400110"/>
          </a:xfrm>
          <a:prstGeom prst="rect">
            <a:avLst/>
          </a:prstGeom>
          <a:noFill/>
        </p:spPr>
        <p:txBody>
          <a:bodyPr wrap="square">
            <a:spAutoFit/>
          </a:bodyPr>
          <a:lstStyle/>
          <a:p>
            <a:r>
              <a:rPr lang="en-GB" sz="2000" b="1" spc="-31" dirty="0"/>
              <a:t>Energy Balance- Oman [2020]</a:t>
            </a:r>
            <a:endParaRPr lang="en-US" sz="2000" b="1" dirty="0"/>
          </a:p>
        </p:txBody>
      </p:sp>
    </p:spTree>
    <p:extLst>
      <p:ext uri="{BB962C8B-B14F-4D97-AF65-F5344CB8AC3E}">
        <p14:creationId xmlns:p14="http://schemas.microsoft.com/office/powerpoint/2010/main" val="87583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4FD24-DDC0-9B42-90DD-12E2DF8F7597}"/>
              </a:ext>
            </a:extLst>
          </p:cNvPr>
          <p:cNvSpPr txBox="1"/>
          <p:nvPr/>
        </p:nvSpPr>
        <p:spPr>
          <a:xfrm>
            <a:off x="113347" y="4867054"/>
            <a:ext cx="909223" cy="200055"/>
          </a:xfrm>
          <a:prstGeom prst="rect">
            <a:avLst/>
          </a:prstGeom>
          <a:noFill/>
        </p:spPr>
        <p:txBody>
          <a:bodyPr wrap="none" rtlCol="0">
            <a:spAutoFit/>
          </a:bodyPr>
          <a:lstStyle/>
          <a:p>
            <a:r>
              <a:rPr lang="en-US" sz="700" i="1" dirty="0"/>
              <a:t>Source: </a:t>
            </a:r>
            <a:r>
              <a:rPr lang="en-US" sz="700" i="1" dirty="0" err="1"/>
              <a:t>Enerdata</a:t>
            </a:r>
            <a:endParaRPr lang="en-US" sz="700" i="1" dirty="0"/>
          </a:p>
        </p:txBody>
      </p:sp>
      <p:sp>
        <p:nvSpPr>
          <p:cNvPr id="12" name="TextBox 11">
            <a:extLst>
              <a:ext uri="{FF2B5EF4-FFF2-40B4-BE49-F238E27FC236}">
                <a16:creationId xmlns:a16="http://schemas.microsoft.com/office/drawing/2014/main" id="{FD12D549-2AC2-D54E-CC51-974F1D8502BB}"/>
              </a:ext>
            </a:extLst>
          </p:cNvPr>
          <p:cNvSpPr txBox="1"/>
          <p:nvPr/>
        </p:nvSpPr>
        <p:spPr>
          <a:xfrm>
            <a:off x="584791" y="410757"/>
            <a:ext cx="4572000" cy="400110"/>
          </a:xfrm>
          <a:prstGeom prst="rect">
            <a:avLst/>
          </a:prstGeom>
          <a:noFill/>
        </p:spPr>
        <p:txBody>
          <a:bodyPr wrap="square">
            <a:spAutoFit/>
          </a:bodyPr>
          <a:lstStyle/>
          <a:p>
            <a:r>
              <a:rPr lang="en-GB" sz="2000" b="1" spc="-31" dirty="0"/>
              <a:t>Power Generation- Oman</a:t>
            </a:r>
            <a:endParaRPr lang="en-US" sz="2000" b="1" dirty="0"/>
          </a:p>
        </p:txBody>
      </p:sp>
      <p:graphicFrame>
        <p:nvGraphicFramePr>
          <p:cNvPr id="3" name="Graphique 2">
            <a:extLst>
              <a:ext uri="{FF2B5EF4-FFF2-40B4-BE49-F238E27FC236}">
                <a16:creationId xmlns:a16="http://schemas.microsoft.com/office/drawing/2014/main" id="{17D31E3D-214A-40E0-B768-F4D6FE5BF8B5}"/>
              </a:ext>
            </a:extLst>
          </p:cNvPr>
          <p:cNvGraphicFramePr>
            <a:graphicFrameLocks/>
          </p:cNvGraphicFramePr>
          <p:nvPr>
            <p:extLst>
              <p:ext uri="{D42A27DB-BD31-4B8C-83A1-F6EECF244321}">
                <p14:modId xmlns:p14="http://schemas.microsoft.com/office/powerpoint/2010/main" val="4285183633"/>
              </p:ext>
            </p:extLst>
          </p:nvPr>
        </p:nvGraphicFramePr>
        <p:xfrm>
          <a:off x="4795284" y="1063254"/>
          <a:ext cx="4189227" cy="3101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4">
            <a:extLst>
              <a:ext uri="{FF2B5EF4-FFF2-40B4-BE49-F238E27FC236}">
                <a16:creationId xmlns:a16="http://schemas.microsoft.com/office/drawing/2014/main" id="{0EB76A2A-3FF0-42B9-BC4F-7A0E427DFE72}"/>
              </a:ext>
            </a:extLst>
          </p:cNvPr>
          <p:cNvGraphicFramePr>
            <a:graphicFrameLocks/>
          </p:cNvGraphicFramePr>
          <p:nvPr>
            <p:extLst>
              <p:ext uri="{D42A27DB-BD31-4B8C-83A1-F6EECF244321}">
                <p14:modId xmlns:p14="http://schemas.microsoft.com/office/powerpoint/2010/main" val="1779774916"/>
              </p:ext>
            </p:extLst>
          </p:nvPr>
        </p:nvGraphicFramePr>
        <p:xfrm>
          <a:off x="382772" y="1063256"/>
          <a:ext cx="4274288" cy="3101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95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4FD24-DDC0-9B42-90DD-12E2DF8F7597}"/>
              </a:ext>
            </a:extLst>
          </p:cNvPr>
          <p:cNvSpPr txBox="1"/>
          <p:nvPr/>
        </p:nvSpPr>
        <p:spPr>
          <a:xfrm>
            <a:off x="113347" y="4867054"/>
            <a:ext cx="1292341" cy="200055"/>
          </a:xfrm>
          <a:prstGeom prst="rect">
            <a:avLst/>
          </a:prstGeom>
          <a:noFill/>
        </p:spPr>
        <p:txBody>
          <a:bodyPr wrap="none" rtlCol="0">
            <a:spAutoFit/>
          </a:bodyPr>
          <a:lstStyle/>
          <a:p>
            <a:r>
              <a:rPr lang="en-US" sz="700" i="1" dirty="0"/>
              <a:t>Source: IRENA &amp;  </a:t>
            </a:r>
            <a:r>
              <a:rPr lang="en-US" sz="700" i="1" dirty="0" err="1"/>
              <a:t>Enerdata</a:t>
            </a:r>
            <a:endParaRPr lang="en-US" sz="700" i="1" dirty="0"/>
          </a:p>
        </p:txBody>
      </p:sp>
      <p:sp>
        <p:nvSpPr>
          <p:cNvPr id="12" name="TextBox 11">
            <a:extLst>
              <a:ext uri="{FF2B5EF4-FFF2-40B4-BE49-F238E27FC236}">
                <a16:creationId xmlns:a16="http://schemas.microsoft.com/office/drawing/2014/main" id="{FD12D549-2AC2-D54E-CC51-974F1D8502BB}"/>
              </a:ext>
            </a:extLst>
          </p:cNvPr>
          <p:cNvSpPr txBox="1"/>
          <p:nvPr/>
        </p:nvSpPr>
        <p:spPr>
          <a:xfrm>
            <a:off x="584791" y="410757"/>
            <a:ext cx="4572000" cy="400110"/>
          </a:xfrm>
          <a:prstGeom prst="rect">
            <a:avLst/>
          </a:prstGeom>
          <a:noFill/>
        </p:spPr>
        <p:txBody>
          <a:bodyPr wrap="square">
            <a:spAutoFit/>
          </a:bodyPr>
          <a:lstStyle/>
          <a:p>
            <a:r>
              <a:rPr lang="en-GB" sz="2000" b="1" spc="-31" dirty="0"/>
              <a:t>CO2 emissions- Oman</a:t>
            </a:r>
            <a:endParaRPr lang="en-US" sz="2000" b="1" dirty="0"/>
          </a:p>
        </p:txBody>
      </p:sp>
      <p:graphicFrame>
        <p:nvGraphicFramePr>
          <p:cNvPr id="6" name="Graphique 7">
            <a:extLst>
              <a:ext uri="{FF2B5EF4-FFF2-40B4-BE49-F238E27FC236}">
                <a16:creationId xmlns:a16="http://schemas.microsoft.com/office/drawing/2014/main" id="{F2F97C76-163F-4FEC-A58E-BA84710D7CD2}"/>
              </a:ext>
            </a:extLst>
          </p:cNvPr>
          <p:cNvGraphicFramePr>
            <a:graphicFrameLocks/>
          </p:cNvGraphicFramePr>
          <p:nvPr>
            <p:extLst>
              <p:ext uri="{D42A27DB-BD31-4B8C-83A1-F6EECF244321}">
                <p14:modId xmlns:p14="http://schemas.microsoft.com/office/powerpoint/2010/main" val="384077886"/>
              </p:ext>
            </p:extLst>
          </p:nvPr>
        </p:nvGraphicFramePr>
        <p:xfrm>
          <a:off x="4752753" y="1477925"/>
          <a:ext cx="4274289" cy="223017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1C53736C-3C6A-B9D4-2C74-3D525172C3CC}"/>
              </a:ext>
            </a:extLst>
          </p:cNvPr>
          <p:cNvPicPr>
            <a:picLocks noChangeAspect="1"/>
          </p:cNvPicPr>
          <p:nvPr/>
        </p:nvPicPr>
        <p:blipFill>
          <a:blip r:embed="rId3"/>
          <a:stretch>
            <a:fillRect/>
          </a:stretch>
        </p:blipFill>
        <p:spPr>
          <a:xfrm>
            <a:off x="265126" y="1190846"/>
            <a:ext cx="4383499" cy="2517257"/>
          </a:xfrm>
          <a:prstGeom prst="rect">
            <a:avLst/>
          </a:prstGeom>
        </p:spPr>
      </p:pic>
    </p:spTree>
    <p:extLst>
      <p:ext uri="{BB962C8B-B14F-4D97-AF65-F5344CB8AC3E}">
        <p14:creationId xmlns:p14="http://schemas.microsoft.com/office/powerpoint/2010/main" val="75481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AF1D92-2DEB-09BF-1CBF-6DFA75A868F3}"/>
              </a:ext>
            </a:extLst>
          </p:cNvPr>
          <p:cNvSpPr>
            <a:spLocks noGrp="1"/>
          </p:cNvSpPr>
          <p:nvPr>
            <p:ph type="body" sz="quarter" idx="10"/>
          </p:nvPr>
        </p:nvSpPr>
        <p:spPr>
          <a:xfrm>
            <a:off x="251519" y="1131590"/>
            <a:ext cx="8592935" cy="1728191"/>
          </a:xfrm>
        </p:spPr>
        <p:txBody>
          <a:bodyPr>
            <a:normAutofit/>
          </a:bodyPr>
          <a:lstStyle/>
          <a:p>
            <a:r>
              <a:rPr lang="en-US" sz="3200" dirty="0"/>
              <a:t>ENERGY Projects</a:t>
            </a:r>
          </a:p>
        </p:txBody>
      </p:sp>
    </p:spTree>
    <p:extLst>
      <p:ext uri="{BB962C8B-B14F-4D97-AF65-F5344CB8AC3E}">
        <p14:creationId xmlns:p14="http://schemas.microsoft.com/office/powerpoint/2010/main" val="66322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B92314-26FA-B830-6AEC-7C6C00454328}"/>
              </a:ext>
            </a:extLst>
          </p:cNvPr>
          <p:cNvPicPr>
            <a:picLocks noChangeAspect="1"/>
          </p:cNvPicPr>
          <p:nvPr/>
        </p:nvPicPr>
        <p:blipFill rotWithShape="1">
          <a:blip r:embed="rId2"/>
          <a:srcRect b="48469"/>
          <a:stretch/>
        </p:blipFill>
        <p:spPr>
          <a:xfrm>
            <a:off x="584790" y="956930"/>
            <a:ext cx="7819855" cy="3229640"/>
          </a:xfrm>
          <a:prstGeom prst="rect">
            <a:avLst/>
          </a:prstGeom>
        </p:spPr>
      </p:pic>
      <p:sp>
        <p:nvSpPr>
          <p:cNvPr id="2" name="TextBox 1">
            <a:extLst>
              <a:ext uri="{FF2B5EF4-FFF2-40B4-BE49-F238E27FC236}">
                <a16:creationId xmlns:a16="http://schemas.microsoft.com/office/drawing/2014/main" id="{BEE4FD24-DDC0-9B42-90DD-12E2DF8F7597}"/>
              </a:ext>
            </a:extLst>
          </p:cNvPr>
          <p:cNvSpPr txBox="1"/>
          <p:nvPr/>
        </p:nvSpPr>
        <p:spPr>
          <a:xfrm>
            <a:off x="130590" y="4805222"/>
            <a:ext cx="792205" cy="200055"/>
          </a:xfrm>
          <a:prstGeom prst="rect">
            <a:avLst/>
          </a:prstGeom>
          <a:noFill/>
        </p:spPr>
        <p:txBody>
          <a:bodyPr wrap="none" rtlCol="0">
            <a:spAutoFit/>
          </a:bodyPr>
          <a:lstStyle/>
          <a:p>
            <a:r>
              <a:rPr lang="en-US" sz="700" i="1" dirty="0"/>
              <a:t>Source: IRENA</a:t>
            </a:r>
          </a:p>
        </p:txBody>
      </p:sp>
      <p:sp>
        <p:nvSpPr>
          <p:cNvPr id="3" name="TextBox 2">
            <a:extLst>
              <a:ext uri="{FF2B5EF4-FFF2-40B4-BE49-F238E27FC236}">
                <a16:creationId xmlns:a16="http://schemas.microsoft.com/office/drawing/2014/main" id="{258EA416-1EA7-1C12-21CC-E3995EFDD1D1}"/>
              </a:ext>
            </a:extLst>
          </p:cNvPr>
          <p:cNvSpPr txBox="1"/>
          <p:nvPr/>
        </p:nvSpPr>
        <p:spPr>
          <a:xfrm>
            <a:off x="584790" y="410757"/>
            <a:ext cx="5061097" cy="400110"/>
          </a:xfrm>
          <a:prstGeom prst="rect">
            <a:avLst/>
          </a:prstGeom>
          <a:noFill/>
        </p:spPr>
        <p:txBody>
          <a:bodyPr wrap="square">
            <a:spAutoFit/>
          </a:bodyPr>
          <a:lstStyle/>
          <a:p>
            <a:r>
              <a:rPr lang="en-GB" sz="2000" b="1" spc="-31" dirty="0"/>
              <a:t>Renewable Resource Potential- Oman</a:t>
            </a:r>
            <a:endParaRPr lang="en-US" sz="2000" b="1" dirty="0"/>
          </a:p>
        </p:txBody>
      </p:sp>
    </p:spTree>
    <p:extLst>
      <p:ext uri="{BB962C8B-B14F-4D97-AF65-F5344CB8AC3E}">
        <p14:creationId xmlns:p14="http://schemas.microsoft.com/office/powerpoint/2010/main" val="35174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95333-E59E-8207-E0FA-2D509667B60B}"/>
              </a:ext>
            </a:extLst>
          </p:cNvPr>
          <p:cNvSpPr>
            <a:spLocks noGrp="1"/>
          </p:cNvSpPr>
          <p:nvPr>
            <p:ph type="title"/>
          </p:nvPr>
        </p:nvSpPr>
        <p:spPr>
          <a:xfrm>
            <a:off x="650178" y="445362"/>
            <a:ext cx="4330700" cy="701200"/>
          </a:xfrm>
        </p:spPr>
        <p:txBody>
          <a:bodyPr>
            <a:noAutofit/>
          </a:bodyPr>
          <a:lstStyle/>
          <a:p>
            <a:r>
              <a:rPr lang="en-US" sz="1800" b="1" dirty="0"/>
              <a:t>Announcement of Clean Energy Projects in Oman In the last five years</a:t>
            </a:r>
            <a:endParaRPr lang="en-US" sz="1800" dirty="0"/>
          </a:p>
        </p:txBody>
      </p:sp>
      <p:graphicFrame>
        <p:nvGraphicFramePr>
          <p:cNvPr id="6" name="Content Placeholder 6">
            <a:extLst>
              <a:ext uri="{FF2B5EF4-FFF2-40B4-BE49-F238E27FC236}">
                <a16:creationId xmlns:a16="http://schemas.microsoft.com/office/drawing/2014/main" id="{714AB10C-24EC-A84B-3878-D036C5E27DFD}"/>
              </a:ext>
            </a:extLst>
          </p:cNvPr>
          <p:cNvGraphicFramePr>
            <a:graphicFrameLocks/>
          </p:cNvGraphicFramePr>
          <p:nvPr>
            <p:extLst>
              <p:ext uri="{D42A27DB-BD31-4B8C-83A1-F6EECF244321}">
                <p14:modId xmlns:p14="http://schemas.microsoft.com/office/powerpoint/2010/main" val="4245921246"/>
              </p:ext>
            </p:extLst>
          </p:nvPr>
        </p:nvGraphicFramePr>
        <p:xfrm>
          <a:off x="4673600" y="1609758"/>
          <a:ext cx="4330700" cy="35337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58350C7-FAAD-D1A3-1F34-63FB214F21F1}"/>
              </a:ext>
            </a:extLst>
          </p:cNvPr>
          <p:cNvGraphicFramePr>
            <a:graphicFrameLocks/>
          </p:cNvGraphicFramePr>
          <p:nvPr>
            <p:extLst>
              <p:ext uri="{D42A27DB-BD31-4B8C-83A1-F6EECF244321}">
                <p14:modId xmlns:p14="http://schemas.microsoft.com/office/powerpoint/2010/main" val="1372264861"/>
              </p:ext>
            </p:extLst>
          </p:nvPr>
        </p:nvGraphicFramePr>
        <p:xfrm>
          <a:off x="139700" y="1674125"/>
          <a:ext cx="4622800" cy="34050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90BC772-87A7-9583-6453-A51683D5CB73}"/>
              </a:ext>
            </a:extLst>
          </p:cNvPr>
          <p:cNvSpPr/>
          <p:nvPr/>
        </p:nvSpPr>
        <p:spPr>
          <a:xfrm>
            <a:off x="4980878" y="1502675"/>
            <a:ext cx="4076700" cy="34290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Announcements by CAPEX</a:t>
            </a:r>
          </a:p>
        </p:txBody>
      </p:sp>
      <p:sp>
        <p:nvSpPr>
          <p:cNvPr id="9" name="Rectangle 8">
            <a:extLst>
              <a:ext uri="{FF2B5EF4-FFF2-40B4-BE49-F238E27FC236}">
                <a16:creationId xmlns:a16="http://schemas.microsoft.com/office/drawing/2014/main" id="{D89ECD95-0657-6198-94A2-5DF2C4CEDECF}"/>
              </a:ext>
            </a:extLst>
          </p:cNvPr>
          <p:cNvSpPr/>
          <p:nvPr/>
        </p:nvSpPr>
        <p:spPr>
          <a:xfrm>
            <a:off x="393701" y="1502675"/>
            <a:ext cx="4076700" cy="34290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Number of Announcements</a:t>
            </a:r>
          </a:p>
        </p:txBody>
      </p:sp>
      <p:graphicFrame>
        <p:nvGraphicFramePr>
          <p:cNvPr id="10" name="Table 9">
            <a:extLst>
              <a:ext uri="{FF2B5EF4-FFF2-40B4-BE49-F238E27FC236}">
                <a16:creationId xmlns:a16="http://schemas.microsoft.com/office/drawing/2014/main" id="{58B9DA50-FFFD-01DA-7A74-B45308887CD5}"/>
              </a:ext>
            </a:extLst>
          </p:cNvPr>
          <p:cNvGraphicFramePr>
            <a:graphicFrameLocks noGrp="1"/>
          </p:cNvGraphicFramePr>
          <p:nvPr>
            <p:extLst>
              <p:ext uri="{D42A27DB-BD31-4B8C-83A1-F6EECF244321}">
                <p14:modId xmlns:p14="http://schemas.microsoft.com/office/powerpoint/2010/main" val="409202964"/>
              </p:ext>
            </p:extLst>
          </p:nvPr>
        </p:nvGraphicFramePr>
        <p:xfrm>
          <a:off x="5501052" y="240337"/>
          <a:ext cx="1674801" cy="1111250"/>
        </p:xfrm>
        <a:graphic>
          <a:graphicData uri="http://schemas.openxmlformats.org/drawingml/2006/table">
            <a:tbl>
              <a:tblPr>
                <a:tableStyleId>{5C22544A-7EE6-4342-B048-85BDC9FD1C3A}</a:tableStyleId>
              </a:tblPr>
              <a:tblGrid>
                <a:gridCol w="1349914">
                  <a:extLst>
                    <a:ext uri="{9D8B030D-6E8A-4147-A177-3AD203B41FA5}">
                      <a16:colId xmlns:a16="http://schemas.microsoft.com/office/drawing/2014/main" val="349237318"/>
                    </a:ext>
                  </a:extLst>
                </a:gridCol>
                <a:gridCol w="324887">
                  <a:extLst>
                    <a:ext uri="{9D8B030D-6E8A-4147-A177-3AD203B41FA5}">
                      <a16:colId xmlns:a16="http://schemas.microsoft.com/office/drawing/2014/main" val="3118924917"/>
                    </a:ext>
                  </a:extLst>
                </a:gridCol>
              </a:tblGrid>
              <a:tr h="64830">
                <a:tc>
                  <a:txBody>
                    <a:bodyPr/>
                    <a:lstStyle/>
                    <a:p>
                      <a:pPr algn="r" fontAlgn="b"/>
                      <a:r>
                        <a:rPr lang="en-US" sz="900" b="1" u="none" strike="noStrike" dirty="0">
                          <a:effectLst/>
                          <a:latin typeface="+mj-lt"/>
                        </a:rPr>
                        <a:t>Blue Hydrogen</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1"/>
                    </a:solidFill>
                  </a:tcPr>
                </a:tc>
                <a:extLst>
                  <a:ext uri="{0D108BD9-81ED-4DB2-BD59-A6C34878D82A}">
                    <a16:rowId xmlns:a16="http://schemas.microsoft.com/office/drawing/2014/main" val="3114846246"/>
                  </a:ext>
                </a:extLst>
              </a:tr>
              <a:tr h="64830">
                <a:tc>
                  <a:txBody>
                    <a:bodyPr/>
                    <a:lstStyle/>
                    <a:p>
                      <a:pPr algn="r" fontAlgn="b"/>
                      <a:r>
                        <a:rPr lang="en-US" sz="900" b="1" u="none" strike="noStrike" dirty="0">
                          <a:effectLst/>
                          <a:latin typeface="+mj-lt"/>
                        </a:rPr>
                        <a:t>Green Hydrogen</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3"/>
                    </a:solidFill>
                  </a:tcPr>
                </a:tc>
                <a:extLst>
                  <a:ext uri="{0D108BD9-81ED-4DB2-BD59-A6C34878D82A}">
                    <a16:rowId xmlns:a16="http://schemas.microsoft.com/office/drawing/2014/main" val="921897442"/>
                  </a:ext>
                </a:extLst>
              </a:tr>
              <a:tr h="64830">
                <a:tc>
                  <a:txBody>
                    <a:bodyPr/>
                    <a:lstStyle/>
                    <a:p>
                      <a:pPr algn="r" fontAlgn="b"/>
                      <a:r>
                        <a:rPr lang="en-US" sz="900" b="1" u="none" strike="noStrike" dirty="0">
                          <a:effectLst/>
                          <a:latin typeface="+mj-lt"/>
                        </a:rPr>
                        <a:t>Onshore Wind</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2"/>
                    </a:solidFill>
                  </a:tcPr>
                </a:tc>
                <a:extLst>
                  <a:ext uri="{0D108BD9-81ED-4DB2-BD59-A6C34878D82A}">
                    <a16:rowId xmlns:a16="http://schemas.microsoft.com/office/drawing/2014/main" val="1131555140"/>
                  </a:ext>
                </a:extLst>
              </a:tr>
              <a:tr h="64830">
                <a:tc>
                  <a:txBody>
                    <a:bodyPr/>
                    <a:lstStyle/>
                    <a:p>
                      <a:pPr algn="r" fontAlgn="b"/>
                      <a:r>
                        <a:rPr lang="en-US" sz="900" b="1" u="none" strike="noStrike" dirty="0">
                          <a:effectLst/>
                          <a:latin typeface="+mj-lt"/>
                        </a:rPr>
                        <a:t>Solar – CSP</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bg1">
                        <a:lumMod val="50000"/>
                      </a:schemeClr>
                    </a:solidFill>
                  </a:tcPr>
                </a:tc>
                <a:extLst>
                  <a:ext uri="{0D108BD9-81ED-4DB2-BD59-A6C34878D82A}">
                    <a16:rowId xmlns:a16="http://schemas.microsoft.com/office/drawing/2014/main" val="2398249925"/>
                  </a:ext>
                </a:extLst>
              </a:tr>
              <a:tr h="64830">
                <a:tc>
                  <a:txBody>
                    <a:bodyPr/>
                    <a:lstStyle/>
                    <a:p>
                      <a:pPr algn="r" fontAlgn="b"/>
                      <a:r>
                        <a:rPr lang="en-US" sz="900" b="1" u="none" strike="noStrike" dirty="0">
                          <a:effectLst/>
                          <a:latin typeface="+mj-lt"/>
                        </a:rPr>
                        <a:t>Solar – PV</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rgbClr val="FFC000"/>
                    </a:solidFill>
                  </a:tcPr>
                </a:tc>
                <a:extLst>
                  <a:ext uri="{0D108BD9-81ED-4DB2-BD59-A6C34878D82A}">
                    <a16:rowId xmlns:a16="http://schemas.microsoft.com/office/drawing/2014/main" val="3315943344"/>
                  </a:ext>
                </a:extLst>
              </a:tr>
              <a:tr h="64830">
                <a:tc>
                  <a:txBody>
                    <a:bodyPr/>
                    <a:lstStyle/>
                    <a:p>
                      <a:pPr algn="r" fontAlgn="b"/>
                      <a:r>
                        <a:rPr lang="en-US" sz="900" b="1" i="0" u="none" strike="noStrike" dirty="0">
                          <a:solidFill>
                            <a:srgbClr val="000000"/>
                          </a:solidFill>
                          <a:effectLst/>
                          <a:latin typeface="+mj-lt"/>
                        </a:rPr>
                        <a:t>Battery</a:t>
                      </a: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5"/>
                    </a:solidFill>
                  </a:tcPr>
                </a:tc>
                <a:extLst>
                  <a:ext uri="{0D108BD9-81ED-4DB2-BD59-A6C34878D82A}">
                    <a16:rowId xmlns:a16="http://schemas.microsoft.com/office/drawing/2014/main" val="4283525807"/>
                  </a:ext>
                </a:extLst>
              </a:tr>
              <a:tr h="64830">
                <a:tc>
                  <a:txBody>
                    <a:bodyPr/>
                    <a:lstStyle/>
                    <a:p>
                      <a:pPr algn="r" fontAlgn="b"/>
                      <a:r>
                        <a:rPr lang="en-US" sz="900" b="1" u="none" strike="noStrike" dirty="0">
                          <a:effectLst/>
                          <a:latin typeface="+mj-lt"/>
                        </a:rPr>
                        <a:t>Energy from Waste</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6"/>
                    </a:solidFill>
                  </a:tcPr>
                </a:tc>
                <a:extLst>
                  <a:ext uri="{0D108BD9-81ED-4DB2-BD59-A6C34878D82A}">
                    <a16:rowId xmlns:a16="http://schemas.microsoft.com/office/drawing/2014/main" val="675918940"/>
                  </a:ext>
                </a:extLst>
              </a:tr>
            </a:tbl>
          </a:graphicData>
        </a:graphic>
      </p:graphicFrame>
      <p:sp>
        <p:nvSpPr>
          <p:cNvPr id="11" name="TextBox 10">
            <a:extLst>
              <a:ext uri="{FF2B5EF4-FFF2-40B4-BE49-F238E27FC236}">
                <a16:creationId xmlns:a16="http://schemas.microsoft.com/office/drawing/2014/main" id="{5AE3D23E-923E-A2A6-E1F7-F6D4CBE88B0A}"/>
              </a:ext>
            </a:extLst>
          </p:cNvPr>
          <p:cNvSpPr txBox="1"/>
          <p:nvPr/>
        </p:nvSpPr>
        <p:spPr>
          <a:xfrm>
            <a:off x="0" y="4943445"/>
            <a:ext cx="1300356" cy="200055"/>
          </a:xfrm>
          <a:prstGeom prst="rect">
            <a:avLst/>
          </a:prstGeom>
          <a:noFill/>
        </p:spPr>
        <p:txBody>
          <a:bodyPr wrap="none" rtlCol="0">
            <a:spAutoFit/>
          </a:bodyPr>
          <a:lstStyle/>
          <a:p>
            <a:r>
              <a:rPr lang="en-US" sz="700" i="1" dirty="0"/>
              <a:t>Source: EIC (October 2022)</a:t>
            </a:r>
          </a:p>
        </p:txBody>
      </p:sp>
    </p:spTree>
    <p:extLst>
      <p:ext uri="{BB962C8B-B14F-4D97-AF65-F5344CB8AC3E}">
        <p14:creationId xmlns:p14="http://schemas.microsoft.com/office/powerpoint/2010/main" val="171334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95333-E59E-8207-E0FA-2D509667B60B}"/>
              </a:ext>
            </a:extLst>
          </p:cNvPr>
          <p:cNvSpPr>
            <a:spLocks noGrp="1"/>
          </p:cNvSpPr>
          <p:nvPr>
            <p:ph type="title"/>
          </p:nvPr>
        </p:nvSpPr>
        <p:spPr>
          <a:xfrm>
            <a:off x="650178" y="430688"/>
            <a:ext cx="5014952" cy="701200"/>
          </a:xfrm>
        </p:spPr>
        <p:txBody>
          <a:bodyPr>
            <a:normAutofit/>
          </a:bodyPr>
          <a:lstStyle/>
          <a:p>
            <a:r>
              <a:rPr lang="en-US" b="1" dirty="0"/>
              <a:t>New Energy Projects in Oman </a:t>
            </a:r>
            <a:endParaRPr lang="en-US" dirty="0"/>
          </a:p>
        </p:txBody>
      </p:sp>
      <p:graphicFrame>
        <p:nvGraphicFramePr>
          <p:cNvPr id="2" name="Table 1">
            <a:extLst>
              <a:ext uri="{FF2B5EF4-FFF2-40B4-BE49-F238E27FC236}">
                <a16:creationId xmlns:a16="http://schemas.microsoft.com/office/drawing/2014/main" id="{568B0EEC-1285-4CFA-6DB5-ED88AE99FF45}"/>
              </a:ext>
            </a:extLst>
          </p:cNvPr>
          <p:cNvGraphicFramePr>
            <a:graphicFrameLocks noGrp="1"/>
          </p:cNvGraphicFramePr>
          <p:nvPr>
            <p:extLst>
              <p:ext uri="{D42A27DB-BD31-4B8C-83A1-F6EECF244321}">
                <p14:modId xmlns:p14="http://schemas.microsoft.com/office/powerpoint/2010/main" val="2933829952"/>
              </p:ext>
            </p:extLst>
          </p:nvPr>
        </p:nvGraphicFramePr>
        <p:xfrm>
          <a:off x="5933061" y="104650"/>
          <a:ext cx="1674801" cy="793750"/>
        </p:xfrm>
        <a:graphic>
          <a:graphicData uri="http://schemas.openxmlformats.org/drawingml/2006/table">
            <a:tbl>
              <a:tblPr>
                <a:tableStyleId>{5C22544A-7EE6-4342-B048-85BDC9FD1C3A}</a:tableStyleId>
              </a:tblPr>
              <a:tblGrid>
                <a:gridCol w="1349914">
                  <a:extLst>
                    <a:ext uri="{9D8B030D-6E8A-4147-A177-3AD203B41FA5}">
                      <a16:colId xmlns:a16="http://schemas.microsoft.com/office/drawing/2014/main" val="349237318"/>
                    </a:ext>
                  </a:extLst>
                </a:gridCol>
                <a:gridCol w="324887">
                  <a:extLst>
                    <a:ext uri="{9D8B030D-6E8A-4147-A177-3AD203B41FA5}">
                      <a16:colId xmlns:a16="http://schemas.microsoft.com/office/drawing/2014/main" val="3118924917"/>
                    </a:ext>
                  </a:extLst>
                </a:gridCol>
              </a:tblGrid>
              <a:tr h="64830">
                <a:tc>
                  <a:txBody>
                    <a:bodyPr/>
                    <a:lstStyle/>
                    <a:p>
                      <a:pPr algn="r" fontAlgn="b"/>
                      <a:r>
                        <a:rPr lang="en-US" sz="900" b="1" u="none" strike="noStrike" dirty="0">
                          <a:effectLst/>
                          <a:latin typeface="+mj-lt"/>
                        </a:rPr>
                        <a:t>Green Hydrogen</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3"/>
                    </a:solidFill>
                  </a:tcPr>
                </a:tc>
                <a:extLst>
                  <a:ext uri="{0D108BD9-81ED-4DB2-BD59-A6C34878D82A}">
                    <a16:rowId xmlns:a16="http://schemas.microsoft.com/office/drawing/2014/main" val="921897442"/>
                  </a:ext>
                </a:extLst>
              </a:tr>
              <a:tr h="64830">
                <a:tc>
                  <a:txBody>
                    <a:bodyPr/>
                    <a:lstStyle/>
                    <a:p>
                      <a:pPr algn="r" fontAlgn="b"/>
                      <a:r>
                        <a:rPr lang="en-US" sz="900" b="1" u="none" strike="noStrike" dirty="0">
                          <a:effectLst/>
                          <a:latin typeface="+mj-lt"/>
                        </a:rPr>
                        <a:t>Onshore Wind</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1"/>
                    </a:solidFill>
                  </a:tcPr>
                </a:tc>
                <a:extLst>
                  <a:ext uri="{0D108BD9-81ED-4DB2-BD59-A6C34878D82A}">
                    <a16:rowId xmlns:a16="http://schemas.microsoft.com/office/drawing/2014/main" val="1131555140"/>
                  </a:ext>
                </a:extLst>
              </a:tr>
              <a:tr h="64830">
                <a:tc>
                  <a:txBody>
                    <a:bodyPr/>
                    <a:lstStyle/>
                    <a:p>
                      <a:pPr algn="r" fontAlgn="b"/>
                      <a:r>
                        <a:rPr lang="en-US" sz="900" b="1" u="none" strike="noStrike" dirty="0">
                          <a:effectLst/>
                          <a:latin typeface="+mj-lt"/>
                        </a:rPr>
                        <a:t>Solar – CSP</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2"/>
                    </a:solidFill>
                  </a:tcPr>
                </a:tc>
                <a:extLst>
                  <a:ext uri="{0D108BD9-81ED-4DB2-BD59-A6C34878D82A}">
                    <a16:rowId xmlns:a16="http://schemas.microsoft.com/office/drawing/2014/main" val="2398249925"/>
                  </a:ext>
                </a:extLst>
              </a:tr>
              <a:tr h="64830">
                <a:tc>
                  <a:txBody>
                    <a:bodyPr/>
                    <a:lstStyle/>
                    <a:p>
                      <a:pPr algn="r" fontAlgn="b"/>
                      <a:r>
                        <a:rPr lang="en-US" sz="900" b="1" u="none" strike="noStrike" dirty="0">
                          <a:effectLst/>
                          <a:latin typeface="+mj-lt"/>
                        </a:rPr>
                        <a:t>Solar – PV</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rgbClr val="FFC000"/>
                    </a:solidFill>
                  </a:tcPr>
                </a:tc>
                <a:extLst>
                  <a:ext uri="{0D108BD9-81ED-4DB2-BD59-A6C34878D82A}">
                    <a16:rowId xmlns:a16="http://schemas.microsoft.com/office/drawing/2014/main" val="3315943344"/>
                  </a:ext>
                </a:extLst>
              </a:tr>
              <a:tr h="64830">
                <a:tc>
                  <a:txBody>
                    <a:bodyPr/>
                    <a:lstStyle/>
                    <a:p>
                      <a:pPr algn="r" fontAlgn="b"/>
                      <a:r>
                        <a:rPr lang="en-US" sz="900" b="1" u="none" strike="noStrike" dirty="0">
                          <a:effectLst/>
                          <a:latin typeface="+mj-lt"/>
                        </a:rPr>
                        <a:t>Energy from Waste</a:t>
                      </a:r>
                      <a:endParaRPr lang="en-US" sz="900" b="1" i="0" u="none" strike="noStrike" dirty="0">
                        <a:solidFill>
                          <a:srgbClr val="000000"/>
                        </a:solidFill>
                        <a:effectLst/>
                        <a:latin typeface="+mj-lt"/>
                      </a:endParaRP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solidFill>
                      <a:schemeClr val="accent6"/>
                    </a:solidFill>
                  </a:tcPr>
                </a:tc>
                <a:extLst>
                  <a:ext uri="{0D108BD9-81ED-4DB2-BD59-A6C34878D82A}">
                    <a16:rowId xmlns:a16="http://schemas.microsoft.com/office/drawing/2014/main" val="675918940"/>
                  </a:ext>
                </a:extLst>
              </a:tr>
            </a:tbl>
          </a:graphicData>
        </a:graphic>
      </p:graphicFrame>
      <p:graphicFrame>
        <p:nvGraphicFramePr>
          <p:cNvPr id="4" name="Content Placeholder 16">
            <a:extLst>
              <a:ext uri="{FF2B5EF4-FFF2-40B4-BE49-F238E27FC236}">
                <a16:creationId xmlns:a16="http://schemas.microsoft.com/office/drawing/2014/main" id="{52961A5E-BEB7-68A6-F0F5-04E2581D288A}"/>
              </a:ext>
            </a:extLst>
          </p:cNvPr>
          <p:cNvGraphicFramePr>
            <a:graphicFrameLocks/>
          </p:cNvGraphicFramePr>
          <p:nvPr/>
        </p:nvGraphicFramePr>
        <p:xfrm>
          <a:off x="5544" y="1340338"/>
          <a:ext cx="4686934" cy="3759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a:extLst>
              <a:ext uri="{FF2B5EF4-FFF2-40B4-BE49-F238E27FC236}">
                <a16:creationId xmlns:a16="http://schemas.microsoft.com/office/drawing/2014/main" id="{2A83AD8E-F3A0-A929-F0E5-F0A7CF7F38BD}"/>
              </a:ext>
            </a:extLst>
          </p:cNvPr>
          <p:cNvGraphicFramePr>
            <a:graphicFrameLocks/>
          </p:cNvGraphicFramePr>
          <p:nvPr/>
        </p:nvGraphicFramePr>
        <p:xfrm>
          <a:off x="4592968" y="1041500"/>
          <a:ext cx="4197320" cy="405845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F904B70A-952D-5DAC-ECCC-46FD0C6455AE}"/>
              </a:ext>
            </a:extLst>
          </p:cNvPr>
          <p:cNvSpPr/>
          <p:nvPr/>
        </p:nvSpPr>
        <p:spPr>
          <a:xfrm>
            <a:off x="4713588" y="960438"/>
            <a:ext cx="4076700" cy="34290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Green Hydrogen and Ammonia projects</a:t>
            </a:r>
          </a:p>
        </p:txBody>
      </p:sp>
      <p:sp>
        <p:nvSpPr>
          <p:cNvPr id="12" name="Rectangle 11">
            <a:extLst>
              <a:ext uri="{FF2B5EF4-FFF2-40B4-BE49-F238E27FC236}">
                <a16:creationId xmlns:a16="http://schemas.microsoft.com/office/drawing/2014/main" id="{B3A68EC7-4B51-A98D-549E-7C6CCD9BFBB8}"/>
              </a:ext>
            </a:extLst>
          </p:cNvPr>
          <p:cNvSpPr/>
          <p:nvPr/>
        </p:nvSpPr>
        <p:spPr>
          <a:xfrm>
            <a:off x="441413" y="960438"/>
            <a:ext cx="4076700" cy="34290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Renewable and Waste to Value Projects</a:t>
            </a:r>
          </a:p>
        </p:txBody>
      </p:sp>
      <p:sp>
        <p:nvSpPr>
          <p:cNvPr id="13" name="TextBox 12">
            <a:extLst>
              <a:ext uri="{FF2B5EF4-FFF2-40B4-BE49-F238E27FC236}">
                <a16:creationId xmlns:a16="http://schemas.microsoft.com/office/drawing/2014/main" id="{FFCDEA0F-9657-1BEC-16C5-F533413A3B4E}"/>
              </a:ext>
            </a:extLst>
          </p:cNvPr>
          <p:cNvSpPr txBox="1"/>
          <p:nvPr/>
        </p:nvSpPr>
        <p:spPr>
          <a:xfrm>
            <a:off x="0" y="4943445"/>
            <a:ext cx="1300356" cy="200055"/>
          </a:xfrm>
          <a:prstGeom prst="rect">
            <a:avLst/>
          </a:prstGeom>
          <a:noFill/>
        </p:spPr>
        <p:txBody>
          <a:bodyPr wrap="none" rtlCol="0">
            <a:spAutoFit/>
          </a:bodyPr>
          <a:lstStyle/>
          <a:p>
            <a:r>
              <a:rPr lang="en-US" sz="700" i="1" dirty="0"/>
              <a:t>Source: EIC (October 2022)</a:t>
            </a:r>
          </a:p>
        </p:txBody>
      </p:sp>
    </p:spTree>
    <p:extLst>
      <p:ext uri="{BB962C8B-B14F-4D97-AF65-F5344CB8AC3E}">
        <p14:creationId xmlns:p14="http://schemas.microsoft.com/office/powerpoint/2010/main" val="589664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IAAAAAAAAAAwAAAAMAAAAA/////wQA9wsAAAAAAAAAAAAAIAD///////////////8AAAD///////////////8DAAAAAgD///////8DAAAAAgD///////8DAAAAAgD///////8DAAAAAgD///////8DAAAAAwD///////////////////////////////////////////////////////////////////////////////////////////////////////////////////////////////////////////////////////////////////////////////////////////////////////////////////////////////////////////////////////////////////////////////////////////////////////////////////////////////////////////////////////////////////////////////////////////////////////////////////////////////////////////////8BACAA////////////////AAAO////////AwAAAAMA////////////////////////////////////////////////////////////////////////////////////////////////////////////////////////////////////////////////////////////////////////////////////////////////////////////////////////////////////////////////////////////////////////////////////////////////////////////////////////////////////////////////////////////////////////////////////////////////////////////////////////////////////////////////////////////////////////////////////////////////////////////////////////AgAEAP///////wQAAAACABAAC9OlcypyjZNEoUqBfKTCtDkFAAAAAAADAAAAAAADAAAAAwADAAAAAAADAAAAAwADAAAAAAADAAAAAwADAAAAAAADAAAAAwADAAUA////////BAAAAAMAEAAL2DU963aEV0ON5Tq0/ATsEgUAAAABAAMAAAACAAMAAAABAAMAAAACAP///////wMAAAACAP///////wMAAAACAP///////w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NOlcypyjZNEoUqBfKTCtDkDRGF0YQAbAAAABExpbmtlZFNoYXBlRGF0YQAFAAAAAAACTmFtZQAZAAAATGlua2VkU2hhcGVzRGF0YVByb3BlcnR5ABBWZXJzaW9uAAAAAAAJTGFzdFdyaXRlAJH+tfF6AQAAAAEA/////50AnQAAAAVfaWQAEAAAAATYNT3rdoRXQ43lOrT8BOwSA0RhdGEAKgAAAAhQcmVzZW50YXRpb25TY2FubmVkRm9yTGlua2VkU2hhcGVzAAEAAk5hbWUAJAAAAExpbmtlZFNoYXBlUHJlc2VudGF0aW9uU2V0dGluZ3NEYXRhABBWZXJzaW9uAAAAAAAJTGFzdFdyaXRlAML+tfF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2_Petrofac_Master_Template">
  <a:themeElements>
    <a:clrScheme name="Petrofac">
      <a:dk1>
        <a:sysClr val="windowText" lastClr="000000"/>
      </a:dk1>
      <a:lt1>
        <a:sysClr val="window" lastClr="FFFFFF"/>
      </a:lt1>
      <a:dk2>
        <a:srgbClr val="A89968"/>
      </a:dk2>
      <a:lt2>
        <a:srgbClr val="F1E6B2"/>
      </a:lt2>
      <a:accent1>
        <a:srgbClr val="2DCCD3"/>
      </a:accent1>
      <a:accent2>
        <a:srgbClr val="00629B"/>
      </a:accent2>
      <a:accent3>
        <a:srgbClr val="98CA3C"/>
      </a:accent3>
      <a:accent4>
        <a:srgbClr val="4A7729"/>
      </a:accent4>
      <a:accent5>
        <a:srgbClr val="F26A22"/>
      </a:accent5>
      <a:accent6>
        <a:srgbClr val="AF272F"/>
      </a:accent6>
      <a:hlink>
        <a:srgbClr val="0000FF"/>
      </a:hlink>
      <a:folHlink>
        <a:srgbClr val="800080"/>
      </a:folHlink>
    </a:clrScheme>
    <a:fontScheme name="Petrof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C62FD21740624A94F71867A999EB27" ma:contentTypeVersion="13" ma:contentTypeDescription="Create a new document." ma:contentTypeScope="" ma:versionID="8ef231e1f8e423ec81fc556612b6bbe7">
  <xsd:schema xmlns:xsd="http://www.w3.org/2001/XMLSchema" xmlns:xs="http://www.w3.org/2001/XMLSchema" xmlns:p="http://schemas.microsoft.com/office/2006/metadata/properties" xmlns:ns3="84312550-6dfb-41d8-947e-531d6c71ce15" xmlns:ns4="0576d84b-1499-4a6b-a87a-6af1d75211db" targetNamespace="http://schemas.microsoft.com/office/2006/metadata/properties" ma:root="true" ma:fieldsID="835f01bdfe3e9e0560590f7a5c579725" ns3:_="" ns4:_="">
    <xsd:import namespace="84312550-6dfb-41d8-947e-531d6c71ce15"/>
    <xsd:import namespace="0576d84b-1499-4a6b-a87a-6af1d75211d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12550-6dfb-41d8-947e-531d6c71ce1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76d84b-1499-4a6b-a87a-6af1d75211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48CAF-03F6-40F3-B2B1-42BFB2EB988B}">
  <ds:schemaRefs>
    <ds:schemaRef ds:uri="0576d84b-1499-4a6b-a87a-6af1d75211db"/>
    <ds:schemaRef ds:uri="84312550-6dfb-41d8-947e-531d6c71ce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F80C57-EB17-451E-81A8-8E39C5CAC450}">
  <ds:schemaRefs>
    <ds:schemaRef ds:uri="84312550-6dfb-41d8-947e-531d6c71ce15"/>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0576d84b-1499-4a6b-a87a-6af1d75211db"/>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2E00E76-835F-4E37-854A-9FAFD11302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Petrofac_Widescreen_Master</Template>
  <TotalTime>4207</TotalTime>
  <Words>1303</Words>
  <Application>Microsoft Office PowerPoint</Application>
  <PresentationFormat>On-screen Show (16:9)</PresentationFormat>
  <Paragraphs>175</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Bold</vt:lpstr>
      <vt:lpstr>Calibri</vt:lpstr>
      <vt:lpstr>HelveticaNeueCyr</vt:lpstr>
      <vt:lpstr>Wingdings</vt:lpstr>
      <vt:lpstr>2_Petrofac_Master_Template</vt:lpstr>
      <vt:lpstr>Energy Market Review Oman </vt:lpstr>
      <vt:lpstr>Market Overview - Oman</vt:lpstr>
      <vt:lpstr>PowerPoint Presentation</vt:lpstr>
      <vt:lpstr>PowerPoint Presentation</vt:lpstr>
      <vt:lpstr>PowerPoint Presentation</vt:lpstr>
      <vt:lpstr>PowerPoint Presentation</vt:lpstr>
      <vt:lpstr>PowerPoint Presentation</vt:lpstr>
      <vt:lpstr>Announcement of Clean Energy Projects in Oman In the last five years</vt:lpstr>
      <vt:lpstr>New Energy Projects in Oman </vt:lpstr>
      <vt:lpstr>Petrofac in Oman</vt:lpstr>
      <vt:lpstr>A global leader in energy services</vt:lpstr>
      <vt:lpstr>PowerPoint Presentation</vt:lpstr>
      <vt:lpstr>Petrofac Contribution to the ICV Oman [ +$3.7 Bln]</vt:lpstr>
      <vt:lpstr>PowerPoint Presentation</vt:lpstr>
    </vt:vector>
  </TitlesOfParts>
  <Company>Petrofac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 new era of efficiency and innovation</dc:title>
  <dc:creator>Laura-Ann McQuilter</dc:creator>
  <cp:lastModifiedBy>Khalid Al Jahwari</cp:lastModifiedBy>
  <cp:revision>21</cp:revision>
  <cp:lastPrinted>2022-10-11T13:17:20Z</cp:lastPrinted>
  <dcterms:created xsi:type="dcterms:W3CDTF">2020-08-27T14:24:02Z</dcterms:created>
  <dcterms:modified xsi:type="dcterms:W3CDTF">2022-10-15T18:39:17Z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15ad2b-2b08-4b4b-ab33-60fb39cd9089_Enabled">
    <vt:lpwstr>true</vt:lpwstr>
  </property>
  <property fmtid="{D5CDD505-2E9C-101B-9397-08002B2CF9AE}" pid="3" name="MSIP_Label_f115ad2b-2b08-4b4b-ab33-60fb39cd9089_SetDate">
    <vt:lpwstr>2020-08-27T16:11:58Z</vt:lpwstr>
  </property>
  <property fmtid="{D5CDD505-2E9C-101B-9397-08002B2CF9AE}" pid="4" name="MSIP_Label_f115ad2b-2b08-4b4b-ab33-60fb39cd9089_Method">
    <vt:lpwstr>Standard</vt:lpwstr>
  </property>
  <property fmtid="{D5CDD505-2E9C-101B-9397-08002B2CF9AE}" pid="5" name="MSIP_Label_f115ad2b-2b08-4b4b-ab33-60fb39cd9089_Name">
    <vt:lpwstr>f115ad2b-2b08-4b4b-ab33-60fb39cd9089</vt:lpwstr>
  </property>
  <property fmtid="{D5CDD505-2E9C-101B-9397-08002B2CF9AE}" pid="6" name="MSIP_Label_f115ad2b-2b08-4b4b-ab33-60fb39cd9089_SiteId">
    <vt:lpwstr>16a4d712-85ca-455c-bba0-139c059e16e3</vt:lpwstr>
  </property>
  <property fmtid="{D5CDD505-2E9C-101B-9397-08002B2CF9AE}" pid="7" name="MSIP_Label_f115ad2b-2b08-4b4b-ab33-60fb39cd9089_ActionId">
    <vt:lpwstr>6a4f0c9b-1f41-46bd-9d3e-2ff43b8564d2</vt:lpwstr>
  </property>
  <property fmtid="{D5CDD505-2E9C-101B-9397-08002B2CF9AE}" pid="8" name="MSIP_Label_f115ad2b-2b08-4b4b-ab33-60fb39cd9089_ContentBits">
    <vt:lpwstr>0</vt:lpwstr>
  </property>
  <property fmtid="{D5CDD505-2E9C-101B-9397-08002B2CF9AE}" pid="9" name="ContentTypeId">
    <vt:lpwstr>0x01010041C62FD21740624A94F71867A999EB27</vt:lpwstr>
  </property>
</Properties>
</file>